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</p:sldIdLst>
  <p:sldSz cx="18288000" cy="10287000"/>
  <p:notesSz cx="6858000" cy="9144000"/>
  <p:embeddedFontLst>
    <p:embeddedFont>
      <p:font typeface="Canva Sans Bold" charset="1" panose="020B0803030501040103"/>
      <p:regular r:id="rId36"/>
    </p:embeddedFont>
    <p:embeddedFont>
      <p:font typeface="Canva Sans" charset="1" panose="020B0503030501040103"/>
      <p:regular r:id="rId37"/>
    </p:embeddedFont>
    <p:embeddedFont>
      <p:font typeface="Eastman Grotesque" charset="1" panose="00000500000000000000"/>
      <p:regular r:id="rId3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7.png" Type="http://schemas.openxmlformats.org/officeDocument/2006/relationships/image"/><Relationship Id="rId4" Target="https://colab.research.google.com/drive/1Fa3J_bWtxje8OCSQ5DDTc0lppOJl3x7O?usp=sharing" TargetMode="External" Type="http://schemas.openxmlformats.org/officeDocument/2006/relationships/hyperlink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8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8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9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0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1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2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3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4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5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5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6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7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8.png" Type="http://schemas.openxmlformats.org/officeDocument/2006/relationships/image"/><Relationship Id="rId4" Target="../media/image19.png" Type="http://schemas.openxmlformats.org/officeDocument/2006/relationships/image"/><Relationship Id="rId5" Target="../media/image20.png" Type="http://schemas.openxmlformats.org/officeDocument/2006/relationships/image"/><Relationship Id="rId6" Target="../media/image21.png" Type="http://schemas.openxmlformats.org/officeDocument/2006/relationships/image"/><Relationship Id="rId7" Target="../media/image22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3.png" Type="http://schemas.openxmlformats.org/officeDocument/2006/relationships/image"/><Relationship Id="rId4" Target="https://colab.research.google.com/drive/1Fa3J_bWtxje8OCSQ5DDTc0lppOJl3x7O?usp=sharing" TargetMode="External" Type="http://schemas.openxmlformats.org/officeDocument/2006/relationships/hyperlink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4.png" Type="http://schemas.openxmlformats.org/officeDocument/2006/relationships/image"/><Relationship Id="rId4" Target="../media/image25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.png" Type="http://schemas.openxmlformats.org/officeDocument/2006/relationships/image"/><Relationship Id="rId4" Target="../media/image6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59493" y="319219"/>
            <a:ext cx="3439906" cy="1418961"/>
          </a:xfrm>
          <a:custGeom>
            <a:avLst/>
            <a:gdLst/>
            <a:ahLst/>
            <a:cxnLst/>
            <a:rect r="r" b="b" t="t" l="l"/>
            <a:pathLst>
              <a:path h="1418961" w="3439906">
                <a:moveTo>
                  <a:pt x="0" y="0"/>
                </a:moveTo>
                <a:lnTo>
                  <a:pt x="3439905" y="0"/>
                </a:lnTo>
                <a:lnTo>
                  <a:pt x="3439905" y="1418962"/>
                </a:lnTo>
                <a:lnTo>
                  <a:pt x="0" y="14189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2711573" y="2135635"/>
            <a:ext cx="3086100" cy="7122665"/>
            <a:chOff x="0" y="0"/>
            <a:chExt cx="812800" cy="187592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1875928"/>
            </a:xfrm>
            <a:custGeom>
              <a:avLst/>
              <a:gdLst/>
              <a:ahLst/>
              <a:cxnLst/>
              <a:rect r="r" b="b" t="t" l="l"/>
              <a:pathLst>
                <a:path h="1875928" w="812800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1747988"/>
                  </a:lnTo>
                  <a:cubicBezTo>
                    <a:pt x="812800" y="1781920"/>
                    <a:pt x="799321" y="1814462"/>
                    <a:pt x="775327" y="1838455"/>
                  </a:cubicBezTo>
                  <a:cubicBezTo>
                    <a:pt x="751333" y="1862449"/>
                    <a:pt x="718791" y="1875928"/>
                    <a:pt x="684859" y="1875928"/>
                  </a:cubicBezTo>
                  <a:lnTo>
                    <a:pt x="127941" y="1875928"/>
                  </a:lnTo>
                  <a:cubicBezTo>
                    <a:pt x="94009" y="1875928"/>
                    <a:pt x="61467" y="1862449"/>
                    <a:pt x="37473" y="1838455"/>
                  </a:cubicBezTo>
                  <a:cubicBezTo>
                    <a:pt x="13479" y="1814462"/>
                    <a:pt x="0" y="1781920"/>
                    <a:pt x="0" y="1747988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solidFill>
              <a:srgbClr val="FB8500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812800" cy="19140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0542440" y="1785070"/>
            <a:ext cx="6716860" cy="6716860"/>
          </a:xfrm>
          <a:custGeom>
            <a:avLst/>
            <a:gdLst/>
            <a:ahLst/>
            <a:cxnLst/>
            <a:rect r="r" b="b" t="t" l="l"/>
            <a:pathLst>
              <a:path h="6716860" w="6716860">
                <a:moveTo>
                  <a:pt x="0" y="0"/>
                </a:moveTo>
                <a:lnTo>
                  <a:pt x="6716860" y="0"/>
                </a:lnTo>
                <a:lnTo>
                  <a:pt x="6716860" y="6716860"/>
                </a:lnTo>
                <a:lnTo>
                  <a:pt x="0" y="67168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632534" y="7155257"/>
            <a:ext cx="7308949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b="true" sz="39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Presented by:</a:t>
            </a:r>
            <a:r>
              <a:rPr lang="en-US" sz="39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Viet An Nguyen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32534" y="2846519"/>
            <a:ext cx="9931894" cy="3162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  <a:spcBef>
                <a:spcPct val="0"/>
              </a:spcBef>
            </a:pPr>
            <a:r>
              <a:rPr lang="en-US" b="true" sz="6000">
                <a:solidFill>
                  <a:srgbClr val="FB85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Maximizing Revenue with Top-Selling Insights &amp; Customer Trends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32534" y="7945678"/>
            <a:ext cx="8221861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b="true" sz="39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Date of presentation:</a:t>
            </a:r>
            <a:r>
              <a:rPr lang="en-US" sz="39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22/02/2024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8617443"/>
            <a:chOff x="0" y="0"/>
            <a:chExt cx="4816593" cy="226961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2269615"/>
            </a:xfrm>
            <a:custGeom>
              <a:avLst/>
              <a:gdLst/>
              <a:ahLst/>
              <a:cxnLst/>
              <a:rect r="r" b="b" t="t" l="l"/>
              <a:pathLst>
                <a:path h="2269615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269615"/>
                  </a:lnTo>
                  <a:lnTo>
                    <a:pt x="0" y="2269615"/>
                  </a:lnTo>
                  <a:close/>
                </a:path>
              </a:pathLst>
            </a:custGeom>
            <a:solidFill>
              <a:srgbClr val="FB85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16593" cy="23077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2816618" y="3479492"/>
            <a:ext cx="9203531" cy="2066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0"/>
              </a:lnSpc>
            </a:pPr>
            <a:r>
              <a:rPr lang="en-US" sz="12000">
                <a:solidFill>
                  <a:srgbClr val="FFFFFF"/>
                </a:solidFill>
                <a:latin typeface="Eastman Grotesque"/>
                <a:ea typeface="Eastman Grotesque"/>
                <a:cs typeface="Eastman Grotesque"/>
                <a:sym typeface="Eastman Grotesque"/>
              </a:rPr>
              <a:t>Data Cleaning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230777" y="2574617"/>
            <a:ext cx="179555" cy="4114800"/>
          </a:xfrm>
          <a:custGeom>
            <a:avLst/>
            <a:gdLst/>
            <a:ahLst/>
            <a:cxnLst/>
            <a:rect r="r" b="b" t="t" l="l"/>
            <a:pathLst>
              <a:path h="4114800" w="179555">
                <a:moveTo>
                  <a:pt x="0" y="0"/>
                </a:moveTo>
                <a:lnTo>
                  <a:pt x="179554" y="0"/>
                </a:lnTo>
                <a:lnTo>
                  <a:pt x="17955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59493" y="319219"/>
            <a:ext cx="3439906" cy="1418961"/>
          </a:xfrm>
          <a:custGeom>
            <a:avLst/>
            <a:gdLst/>
            <a:ahLst/>
            <a:cxnLst/>
            <a:rect r="r" b="b" t="t" l="l"/>
            <a:pathLst>
              <a:path h="1418961" w="3439906">
                <a:moveTo>
                  <a:pt x="0" y="0"/>
                </a:moveTo>
                <a:lnTo>
                  <a:pt x="3439905" y="0"/>
                </a:lnTo>
                <a:lnTo>
                  <a:pt x="3439905" y="1418962"/>
                </a:lnTo>
                <a:lnTo>
                  <a:pt x="0" y="14189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2711573" y="2135635"/>
            <a:ext cx="3086100" cy="7122665"/>
            <a:chOff x="0" y="0"/>
            <a:chExt cx="812800" cy="187592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1875928"/>
            </a:xfrm>
            <a:custGeom>
              <a:avLst/>
              <a:gdLst/>
              <a:ahLst/>
              <a:cxnLst/>
              <a:rect r="r" b="b" t="t" l="l"/>
              <a:pathLst>
                <a:path h="1875928" w="812800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1747988"/>
                  </a:lnTo>
                  <a:cubicBezTo>
                    <a:pt x="812800" y="1781920"/>
                    <a:pt x="799321" y="1814462"/>
                    <a:pt x="775327" y="1838455"/>
                  </a:cubicBezTo>
                  <a:cubicBezTo>
                    <a:pt x="751333" y="1862449"/>
                    <a:pt x="718791" y="1875928"/>
                    <a:pt x="684859" y="1875928"/>
                  </a:cubicBezTo>
                  <a:lnTo>
                    <a:pt x="127941" y="1875928"/>
                  </a:lnTo>
                  <a:cubicBezTo>
                    <a:pt x="94009" y="1875928"/>
                    <a:pt x="61467" y="1862449"/>
                    <a:pt x="37473" y="1838455"/>
                  </a:cubicBezTo>
                  <a:cubicBezTo>
                    <a:pt x="13479" y="1814462"/>
                    <a:pt x="0" y="1781920"/>
                    <a:pt x="0" y="1747988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solidFill>
              <a:srgbClr val="FB8500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812800" cy="19140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>
            <a:hlinkClick r:id="rId4" tooltip="https://colab.research.google.com/drive/1Fa3J_bWtxje8OCSQ5DDTc0lppOJl3x7O?usp=sharing"/>
          </p:cNvPr>
          <p:cNvSpPr/>
          <p:nvPr/>
        </p:nvSpPr>
        <p:spPr>
          <a:xfrm flipH="false" flipV="false" rot="0">
            <a:off x="4295616" y="2709529"/>
            <a:ext cx="9696768" cy="5974877"/>
          </a:xfrm>
          <a:custGeom>
            <a:avLst/>
            <a:gdLst/>
            <a:ahLst/>
            <a:cxnLst/>
            <a:rect r="r" b="b" t="t" l="l"/>
            <a:pathLst>
              <a:path h="5974877" w="9696768">
                <a:moveTo>
                  <a:pt x="0" y="0"/>
                </a:moveTo>
                <a:lnTo>
                  <a:pt x="9696768" y="0"/>
                </a:lnTo>
                <a:lnTo>
                  <a:pt x="9696768" y="5974877"/>
                </a:lnTo>
                <a:lnTo>
                  <a:pt x="0" y="597487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610547" y="2247276"/>
            <a:ext cx="5673938" cy="1028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  <a:spcBef>
                <a:spcPct val="0"/>
              </a:spcBef>
            </a:pPr>
            <a:r>
              <a:rPr lang="en-US" b="true" sz="6000">
                <a:solidFill>
                  <a:srgbClr val="FB85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Data Cleaning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8617443"/>
            <a:chOff x="0" y="0"/>
            <a:chExt cx="4816593" cy="226961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2269615"/>
            </a:xfrm>
            <a:custGeom>
              <a:avLst/>
              <a:gdLst/>
              <a:ahLst/>
              <a:cxnLst/>
              <a:rect r="r" b="b" t="t" l="l"/>
              <a:pathLst>
                <a:path h="2269615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269615"/>
                  </a:lnTo>
                  <a:lnTo>
                    <a:pt x="0" y="2269615"/>
                  </a:lnTo>
                  <a:close/>
                </a:path>
              </a:pathLst>
            </a:custGeom>
            <a:solidFill>
              <a:srgbClr val="FB85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16593" cy="23077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2816618" y="3479492"/>
            <a:ext cx="8673108" cy="2066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0"/>
              </a:lnSpc>
            </a:pPr>
            <a:r>
              <a:rPr lang="en-US" sz="12000">
                <a:solidFill>
                  <a:srgbClr val="FFFFFF"/>
                </a:solidFill>
                <a:latin typeface="Eastman Grotesque"/>
                <a:ea typeface="Eastman Grotesque"/>
                <a:cs typeface="Eastman Grotesque"/>
                <a:sym typeface="Eastman Grotesque"/>
              </a:rPr>
              <a:t>Data Insights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230777" y="2574617"/>
            <a:ext cx="179555" cy="4114800"/>
          </a:xfrm>
          <a:custGeom>
            <a:avLst/>
            <a:gdLst/>
            <a:ahLst/>
            <a:cxnLst/>
            <a:rect r="r" b="b" t="t" l="l"/>
            <a:pathLst>
              <a:path h="4114800" w="179555">
                <a:moveTo>
                  <a:pt x="0" y="0"/>
                </a:moveTo>
                <a:lnTo>
                  <a:pt x="179554" y="0"/>
                </a:lnTo>
                <a:lnTo>
                  <a:pt x="17955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59493" y="319219"/>
            <a:ext cx="3439906" cy="1418961"/>
          </a:xfrm>
          <a:custGeom>
            <a:avLst/>
            <a:gdLst/>
            <a:ahLst/>
            <a:cxnLst/>
            <a:rect r="r" b="b" t="t" l="l"/>
            <a:pathLst>
              <a:path h="1418961" w="3439906">
                <a:moveTo>
                  <a:pt x="0" y="0"/>
                </a:moveTo>
                <a:lnTo>
                  <a:pt x="3439905" y="0"/>
                </a:lnTo>
                <a:lnTo>
                  <a:pt x="3439905" y="1418962"/>
                </a:lnTo>
                <a:lnTo>
                  <a:pt x="0" y="14189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2711573" y="2135635"/>
            <a:ext cx="3086100" cy="7122665"/>
            <a:chOff x="0" y="0"/>
            <a:chExt cx="812800" cy="187592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1875928"/>
            </a:xfrm>
            <a:custGeom>
              <a:avLst/>
              <a:gdLst/>
              <a:ahLst/>
              <a:cxnLst/>
              <a:rect r="r" b="b" t="t" l="l"/>
              <a:pathLst>
                <a:path h="1875928" w="812800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1747988"/>
                  </a:lnTo>
                  <a:cubicBezTo>
                    <a:pt x="812800" y="1781920"/>
                    <a:pt x="799321" y="1814462"/>
                    <a:pt x="775327" y="1838455"/>
                  </a:cubicBezTo>
                  <a:cubicBezTo>
                    <a:pt x="751333" y="1862449"/>
                    <a:pt x="718791" y="1875928"/>
                    <a:pt x="684859" y="1875928"/>
                  </a:cubicBezTo>
                  <a:lnTo>
                    <a:pt x="127941" y="1875928"/>
                  </a:lnTo>
                  <a:cubicBezTo>
                    <a:pt x="94009" y="1875928"/>
                    <a:pt x="61467" y="1862449"/>
                    <a:pt x="37473" y="1838455"/>
                  </a:cubicBezTo>
                  <a:cubicBezTo>
                    <a:pt x="13479" y="1814462"/>
                    <a:pt x="0" y="1781920"/>
                    <a:pt x="0" y="1747988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solidFill>
              <a:srgbClr val="FB8500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812800" cy="19140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7248966" y="3366019"/>
            <a:ext cx="10648068" cy="5892281"/>
          </a:xfrm>
          <a:custGeom>
            <a:avLst/>
            <a:gdLst/>
            <a:ahLst/>
            <a:cxnLst/>
            <a:rect r="r" b="b" t="t" l="l"/>
            <a:pathLst>
              <a:path h="5892281" w="10648068">
                <a:moveTo>
                  <a:pt x="0" y="0"/>
                </a:moveTo>
                <a:lnTo>
                  <a:pt x="10648068" y="0"/>
                </a:lnTo>
                <a:lnTo>
                  <a:pt x="10648068" y="5892281"/>
                </a:lnTo>
                <a:lnTo>
                  <a:pt x="0" y="58922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62808" y="2261119"/>
            <a:ext cx="6273180" cy="2095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  <a:spcBef>
                <a:spcPct val="0"/>
              </a:spcBef>
            </a:pPr>
            <a:r>
              <a:rPr lang="en-US" b="true" sz="6000">
                <a:solidFill>
                  <a:srgbClr val="FB85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Top-selling products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59493" y="319219"/>
            <a:ext cx="3439906" cy="1418961"/>
          </a:xfrm>
          <a:custGeom>
            <a:avLst/>
            <a:gdLst/>
            <a:ahLst/>
            <a:cxnLst/>
            <a:rect r="r" b="b" t="t" l="l"/>
            <a:pathLst>
              <a:path h="1418961" w="3439906">
                <a:moveTo>
                  <a:pt x="0" y="0"/>
                </a:moveTo>
                <a:lnTo>
                  <a:pt x="3439905" y="0"/>
                </a:lnTo>
                <a:lnTo>
                  <a:pt x="3439905" y="1418962"/>
                </a:lnTo>
                <a:lnTo>
                  <a:pt x="0" y="14189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2711573" y="2135635"/>
            <a:ext cx="3086100" cy="7122665"/>
            <a:chOff x="0" y="0"/>
            <a:chExt cx="812800" cy="187592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1875928"/>
            </a:xfrm>
            <a:custGeom>
              <a:avLst/>
              <a:gdLst/>
              <a:ahLst/>
              <a:cxnLst/>
              <a:rect r="r" b="b" t="t" l="l"/>
              <a:pathLst>
                <a:path h="1875928" w="812800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1747988"/>
                  </a:lnTo>
                  <a:cubicBezTo>
                    <a:pt x="812800" y="1781920"/>
                    <a:pt x="799321" y="1814462"/>
                    <a:pt x="775327" y="1838455"/>
                  </a:cubicBezTo>
                  <a:cubicBezTo>
                    <a:pt x="751333" y="1862449"/>
                    <a:pt x="718791" y="1875928"/>
                    <a:pt x="684859" y="1875928"/>
                  </a:cubicBezTo>
                  <a:lnTo>
                    <a:pt x="127941" y="1875928"/>
                  </a:lnTo>
                  <a:cubicBezTo>
                    <a:pt x="94009" y="1875928"/>
                    <a:pt x="61467" y="1862449"/>
                    <a:pt x="37473" y="1838455"/>
                  </a:cubicBezTo>
                  <a:cubicBezTo>
                    <a:pt x="13479" y="1814462"/>
                    <a:pt x="0" y="1781920"/>
                    <a:pt x="0" y="1747988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solidFill>
              <a:srgbClr val="FB8500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812800" cy="19140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7248966" y="3366019"/>
            <a:ext cx="10648068" cy="5892281"/>
          </a:xfrm>
          <a:custGeom>
            <a:avLst/>
            <a:gdLst/>
            <a:ahLst/>
            <a:cxnLst/>
            <a:rect r="r" b="b" t="t" l="l"/>
            <a:pathLst>
              <a:path h="5892281" w="10648068">
                <a:moveTo>
                  <a:pt x="0" y="0"/>
                </a:moveTo>
                <a:lnTo>
                  <a:pt x="10648068" y="0"/>
                </a:lnTo>
                <a:lnTo>
                  <a:pt x="10648068" y="5892281"/>
                </a:lnTo>
                <a:lnTo>
                  <a:pt x="0" y="58922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-991200">
            <a:off x="3511018" y="7650079"/>
            <a:ext cx="3549568" cy="1840283"/>
            <a:chOff x="0" y="0"/>
            <a:chExt cx="934866" cy="48468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934866" cy="484684"/>
            </a:xfrm>
            <a:custGeom>
              <a:avLst/>
              <a:gdLst/>
              <a:ahLst/>
              <a:cxnLst/>
              <a:rect r="r" b="b" t="t" l="l"/>
              <a:pathLst>
                <a:path h="484684" w="934866">
                  <a:moveTo>
                    <a:pt x="934866" y="242342"/>
                  </a:moveTo>
                  <a:lnTo>
                    <a:pt x="528466" y="0"/>
                  </a:lnTo>
                  <a:lnTo>
                    <a:pt x="528466" y="203200"/>
                  </a:lnTo>
                  <a:lnTo>
                    <a:pt x="0" y="203200"/>
                  </a:lnTo>
                  <a:lnTo>
                    <a:pt x="0" y="281484"/>
                  </a:lnTo>
                  <a:lnTo>
                    <a:pt x="528466" y="281484"/>
                  </a:lnTo>
                  <a:lnTo>
                    <a:pt x="528466" y="484684"/>
                  </a:lnTo>
                  <a:lnTo>
                    <a:pt x="934866" y="242342"/>
                  </a:lnTo>
                  <a:close/>
                </a:path>
              </a:pathLst>
            </a:custGeom>
            <a:solidFill>
              <a:srgbClr val="FB8500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165100"/>
              <a:ext cx="833266" cy="1163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562808" y="2261119"/>
            <a:ext cx="6273180" cy="2095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  <a:spcBef>
                <a:spcPct val="0"/>
              </a:spcBef>
            </a:pPr>
            <a:r>
              <a:rPr lang="en-US" b="true" sz="6000">
                <a:solidFill>
                  <a:srgbClr val="FB85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Top-selling products</a:t>
            </a:r>
          </a:p>
        </p:txBody>
      </p:sp>
      <p:grpSp>
        <p:nvGrpSpPr>
          <p:cNvPr name="Group 11" id="11"/>
          <p:cNvGrpSpPr/>
          <p:nvPr/>
        </p:nvGrpSpPr>
        <p:grpSpPr>
          <a:xfrm rot="2920487">
            <a:off x="5061204" y="818039"/>
            <a:ext cx="3549568" cy="1840283"/>
            <a:chOff x="0" y="0"/>
            <a:chExt cx="934866" cy="48468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934866" cy="484684"/>
            </a:xfrm>
            <a:custGeom>
              <a:avLst/>
              <a:gdLst/>
              <a:ahLst/>
              <a:cxnLst/>
              <a:rect r="r" b="b" t="t" l="l"/>
              <a:pathLst>
                <a:path h="484684" w="934866">
                  <a:moveTo>
                    <a:pt x="934866" y="242342"/>
                  </a:moveTo>
                  <a:lnTo>
                    <a:pt x="528466" y="0"/>
                  </a:lnTo>
                  <a:lnTo>
                    <a:pt x="528466" y="203200"/>
                  </a:lnTo>
                  <a:lnTo>
                    <a:pt x="0" y="203200"/>
                  </a:lnTo>
                  <a:lnTo>
                    <a:pt x="0" y="281484"/>
                  </a:lnTo>
                  <a:lnTo>
                    <a:pt x="528466" y="281484"/>
                  </a:lnTo>
                  <a:lnTo>
                    <a:pt x="528466" y="484684"/>
                  </a:lnTo>
                  <a:lnTo>
                    <a:pt x="934866" y="242342"/>
                  </a:lnTo>
                  <a:close/>
                </a:path>
              </a:pathLst>
            </a:custGeom>
            <a:solidFill>
              <a:srgbClr val="FB8500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165100"/>
              <a:ext cx="833266" cy="1163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59493" y="319219"/>
            <a:ext cx="3439906" cy="1418961"/>
          </a:xfrm>
          <a:custGeom>
            <a:avLst/>
            <a:gdLst/>
            <a:ahLst/>
            <a:cxnLst/>
            <a:rect r="r" b="b" t="t" l="l"/>
            <a:pathLst>
              <a:path h="1418961" w="3439906">
                <a:moveTo>
                  <a:pt x="0" y="0"/>
                </a:moveTo>
                <a:lnTo>
                  <a:pt x="3439905" y="0"/>
                </a:lnTo>
                <a:lnTo>
                  <a:pt x="3439905" y="1418962"/>
                </a:lnTo>
                <a:lnTo>
                  <a:pt x="0" y="14189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2711573" y="2135635"/>
            <a:ext cx="3086100" cy="7122665"/>
            <a:chOff x="0" y="0"/>
            <a:chExt cx="812800" cy="187592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1875928"/>
            </a:xfrm>
            <a:custGeom>
              <a:avLst/>
              <a:gdLst/>
              <a:ahLst/>
              <a:cxnLst/>
              <a:rect r="r" b="b" t="t" l="l"/>
              <a:pathLst>
                <a:path h="1875928" w="812800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1747988"/>
                  </a:lnTo>
                  <a:cubicBezTo>
                    <a:pt x="812800" y="1781920"/>
                    <a:pt x="799321" y="1814462"/>
                    <a:pt x="775327" y="1838455"/>
                  </a:cubicBezTo>
                  <a:cubicBezTo>
                    <a:pt x="751333" y="1862449"/>
                    <a:pt x="718791" y="1875928"/>
                    <a:pt x="684859" y="1875928"/>
                  </a:cubicBezTo>
                  <a:lnTo>
                    <a:pt x="127941" y="1875928"/>
                  </a:lnTo>
                  <a:cubicBezTo>
                    <a:pt x="94009" y="1875928"/>
                    <a:pt x="61467" y="1862449"/>
                    <a:pt x="37473" y="1838455"/>
                  </a:cubicBezTo>
                  <a:cubicBezTo>
                    <a:pt x="13479" y="1814462"/>
                    <a:pt x="0" y="1781920"/>
                    <a:pt x="0" y="1747988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solidFill>
              <a:srgbClr val="FB8500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812800" cy="19140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829329" y="1915592"/>
            <a:ext cx="14629342" cy="6936326"/>
          </a:xfrm>
          <a:custGeom>
            <a:avLst/>
            <a:gdLst/>
            <a:ahLst/>
            <a:cxnLst/>
            <a:rect r="r" b="b" t="t" l="l"/>
            <a:pathLst>
              <a:path h="6936326" w="14629342">
                <a:moveTo>
                  <a:pt x="0" y="0"/>
                </a:moveTo>
                <a:lnTo>
                  <a:pt x="14629342" y="0"/>
                </a:lnTo>
                <a:lnTo>
                  <a:pt x="14629342" y="6936326"/>
                </a:lnTo>
                <a:lnTo>
                  <a:pt x="0" y="69363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610547" y="8972180"/>
            <a:ext cx="17677453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b="true" sz="3000">
                <a:solidFill>
                  <a:srgbClr val="FB85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Wine purchases</a:t>
            </a:r>
            <a:r>
              <a:rPr lang="en-US" b="true" sz="30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show </a:t>
            </a:r>
            <a:r>
              <a:rPr lang="en-US" b="true" sz="3000">
                <a:solidFill>
                  <a:srgbClr val="FFBC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strong seasonal</a:t>
            </a:r>
            <a:r>
              <a:rPr lang="en-US" b="true" sz="30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peaks in July, October, and November, while </a:t>
            </a:r>
            <a:r>
              <a:rPr lang="en-US" b="true" sz="3000">
                <a:solidFill>
                  <a:srgbClr val="FB85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meat</a:t>
            </a:r>
            <a:r>
              <a:rPr lang="en-US" b="true" sz="30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b="true" sz="3000">
                <a:solidFill>
                  <a:srgbClr val="FB85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purchases</a:t>
            </a:r>
            <a:r>
              <a:rPr lang="en-US" b="true" sz="30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remain </a:t>
            </a:r>
            <a:r>
              <a:rPr lang="en-US" b="true" sz="3000">
                <a:solidFill>
                  <a:srgbClr val="FFBC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relatively stable</a:t>
            </a:r>
            <a:r>
              <a:rPr lang="en-US" b="true" sz="30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with a </a:t>
            </a:r>
            <a:r>
              <a:rPr lang="en-US" b="true" sz="3000">
                <a:solidFill>
                  <a:srgbClr val="FFBC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significant drop</a:t>
            </a:r>
            <a:r>
              <a:rPr lang="en-US" b="true" sz="30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in July.</a:t>
            </a:r>
          </a:p>
        </p:txBody>
      </p:sp>
      <p:grpSp>
        <p:nvGrpSpPr>
          <p:cNvPr name="Group 8" id="8"/>
          <p:cNvGrpSpPr/>
          <p:nvPr/>
        </p:nvGrpSpPr>
        <p:grpSpPr>
          <a:xfrm rot="1402652">
            <a:off x="9245335" y="3283612"/>
            <a:ext cx="1571089" cy="878762"/>
            <a:chOff x="0" y="0"/>
            <a:chExt cx="866538" cy="48468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66538" cy="484684"/>
            </a:xfrm>
            <a:custGeom>
              <a:avLst/>
              <a:gdLst/>
              <a:ahLst/>
              <a:cxnLst/>
              <a:rect r="r" b="b" t="t" l="l"/>
              <a:pathLst>
                <a:path h="484684" w="866538">
                  <a:moveTo>
                    <a:pt x="866538" y="242342"/>
                  </a:moveTo>
                  <a:lnTo>
                    <a:pt x="460138" y="0"/>
                  </a:lnTo>
                  <a:lnTo>
                    <a:pt x="460138" y="203200"/>
                  </a:lnTo>
                  <a:lnTo>
                    <a:pt x="0" y="203200"/>
                  </a:lnTo>
                  <a:lnTo>
                    <a:pt x="0" y="281484"/>
                  </a:lnTo>
                  <a:lnTo>
                    <a:pt x="460138" y="281484"/>
                  </a:lnTo>
                  <a:lnTo>
                    <a:pt x="460138" y="484684"/>
                  </a:lnTo>
                  <a:lnTo>
                    <a:pt x="866538" y="242342"/>
                  </a:lnTo>
                  <a:close/>
                </a:path>
              </a:pathLst>
            </a:custGeom>
            <a:solidFill>
              <a:srgbClr val="FB8500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165100"/>
              <a:ext cx="764938" cy="1163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8640039">
            <a:off x="13459269" y="2958492"/>
            <a:ext cx="1571089" cy="878762"/>
            <a:chOff x="0" y="0"/>
            <a:chExt cx="866538" cy="48468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66538" cy="484684"/>
            </a:xfrm>
            <a:custGeom>
              <a:avLst/>
              <a:gdLst/>
              <a:ahLst/>
              <a:cxnLst/>
              <a:rect r="r" b="b" t="t" l="l"/>
              <a:pathLst>
                <a:path h="484684" w="866538">
                  <a:moveTo>
                    <a:pt x="866538" y="242342"/>
                  </a:moveTo>
                  <a:lnTo>
                    <a:pt x="460138" y="0"/>
                  </a:lnTo>
                  <a:lnTo>
                    <a:pt x="460138" y="203200"/>
                  </a:lnTo>
                  <a:lnTo>
                    <a:pt x="0" y="203200"/>
                  </a:lnTo>
                  <a:lnTo>
                    <a:pt x="0" y="281484"/>
                  </a:lnTo>
                  <a:lnTo>
                    <a:pt x="460138" y="281484"/>
                  </a:lnTo>
                  <a:lnTo>
                    <a:pt x="460138" y="484684"/>
                  </a:lnTo>
                  <a:lnTo>
                    <a:pt x="866538" y="242342"/>
                  </a:lnTo>
                  <a:close/>
                </a:path>
              </a:pathLst>
            </a:custGeom>
            <a:solidFill>
              <a:srgbClr val="FB8500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165100"/>
              <a:ext cx="764938" cy="1163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59493" y="319219"/>
            <a:ext cx="3439906" cy="1418961"/>
          </a:xfrm>
          <a:custGeom>
            <a:avLst/>
            <a:gdLst/>
            <a:ahLst/>
            <a:cxnLst/>
            <a:rect r="r" b="b" t="t" l="l"/>
            <a:pathLst>
              <a:path h="1418961" w="3439906">
                <a:moveTo>
                  <a:pt x="0" y="0"/>
                </a:moveTo>
                <a:lnTo>
                  <a:pt x="3439905" y="0"/>
                </a:lnTo>
                <a:lnTo>
                  <a:pt x="3439905" y="1418962"/>
                </a:lnTo>
                <a:lnTo>
                  <a:pt x="0" y="14189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2711573" y="2135635"/>
            <a:ext cx="3086100" cy="7122665"/>
            <a:chOff x="0" y="0"/>
            <a:chExt cx="812800" cy="187592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1875928"/>
            </a:xfrm>
            <a:custGeom>
              <a:avLst/>
              <a:gdLst/>
              <a:ahLst/>
              <a:cxnLst/>
              <a:rect r="r" b="b" t="t" l="l"/>
              <a:pathLst>
                <a:path h="1875928" w="812800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1747988"/>
                  </a:lnTo>
                  <a:cubicBezTo>
                    <a:pt x="812800" y="1781920"/>
                    <a:pt x="799321" y="1814462"/>
                    <a:pt x="775327" y="1838455"/>
                  </a:cubicBezTo>
                  <a:cubicBezTo>
                    <a:pt x="751333" y="1862449"/>
                    <a:pt x="718791" y="1875928"/>
                    <a:pt x="684859" y="1875928"/>
                  </a:cubicBezTo>
                  <a:lnTo>
                    <a:pt x="127941" y="1875928"/>
                  </a:lnTo>
                  <a:cubicBezTo>
                    <a:pt x="94009" y="1875928"/>
                    <a:pt x="61467" y="1862449"/>
                    <a:pt x="37473" y="1838455"/>
                  </a:cubicBezTo>
                  <a:cubicBezTo>
                    <a:pt x="13479" y="1814462"/>
                    <a:pt x="0" y="1781920"/>
                    <a:pt x="0" y="1747988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solidFill>
              <a:srgbClr val="FB8500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812800" cy="19140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4032229" y="1028700"/>
            <a:ext cx="12742172" cy="7492496"/>
          </a:xfrm>
          <a:custGeom>
            <a:avLst/>
            <a:gdLst/>
            <a:ahLst/>
            <a:cxnLst/>
            <a:rect r="r" b="b" t="t" l="l"/>
            <a:pathLst>
              <a:path h="7492496" w="12742172">
                <a:moveTo>
                  <a:pt x="0" y="0"/>
                </a:moveTo>
                <a:lnTo>
                  <a:pt x="12742172" y="0"/>
                </a:lnTo>
                <a:lnTo>
                  <a:pt x="12742172" y="7492496"/>
                </a:lnTo>
                <a:lnTo>
                  <a:pt x="0" y="749249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610547" y="8972180"/>
            <a:ext cx="17677453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b="true" sz="3000">
                <a:solidFill>
                  <a:srgbClr val="FB85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Higher-income</a:t>
            </a:r>
            <a:r>
              <a:rPr lang="en-US" b="true" sz="30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countries </a:t>
            </a:r>
            <a:r>
              <a:rPr lang="en-US" b="true" sz="3000">
                <a:solidFill>
                  <a:srgbClr val="FFBC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purchase more</a:t>
            </a:r>
            <a:r>
              <a:rPr lang="en-US" b="true" sz="30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meat and wine, with the largest bubble (likely top 3 - </a:t>
            </a:r>
            <a:r>
              <a:rPr lang="en-US" b="true" sz="3000">
                <a:solidFill>
                  <a:srgbClr val="FFBC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Singapore</a:t>
            </a:r>
            <a:r>
              <a:rPr lang="en-US" b="true" sz="30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(SP), </a:t>
            </a:r>
            <a:r>
              <a:rPr lang="en-US" b="true" sz="3000">
                <a:solidFill>
                  <a:srgbClr val="FFBC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Australia</a:t>
            </a:r>
            <a:r>
              <a:rPr lang="en-US" b="true" sz="30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(SA),</a:t>
            </a:r>
            <a:r>
              <a:rPr lang="en-US" b="true" sz="3000">
                <a:solidFill>
                  <a:srgbClr val="FFBC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Canada</a:t>
            </a:r>
            <a:r>
              <a:rPr lang="en-US" b="true" sz="30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(CA)) leading in both categories.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59493" y="319219"/>
            <a:ext cx="3439906" cy="1418961"/>
          </a:xfrm>
          <a:custGeom>
            <a:avLst/>
            <a:gdLst/>
            <a:ahLst/>
            <a:cxnLst/>
            <a:rect r="r" b="b" t="t" l="l"/>
            <a:pathLst>
              <a:path h="1418961" w="3439906">
                <a:moveTo>
                  <a:pt x="0" y="0"/>
                </a:moveTo>
                <a:lnTo>
                  <a:pt x="3439905" y="0"/>
                </a:lnTo>
                <a:lnTo>
                  <a:pt x="3439905" y="1418962"/>
                </a:lnTo>
                <a:lnTo>
                  <a:pt x="0" y="14189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2711573" y="2135635"/>
            <a:ext cx="3086100" cy="7122665"/>
            <a:chOff x="0" y="0"/>
            <a:chExt cx="812800" cy="187592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1875928"/>
            </a:xfrm>
            <a:custGeom>
              <a:avLst/>
              <a:gdLst/>
              <a:ahLst/>
              <a:cxnLst/>
              <a:rect r="r" b="b" t="t" l="l"/>
              <a:pathLst>
                <a:path h="1875928" w="812800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1747988"/>
                  </a:lnTo>
                  <a:cubicBezTo>
                    <a:pt x="812800" y="1781920"/>
                    <a:pt x="799321" y="1814462"/>
                    <a:pt x="775327" y="1838455"/>
                  </a:cubicBezTo>
                  <a:cubicBezTo>
                    <a:pt x="751333" y="1862449"/>
                    <a:pt x="718791" y="1875928"/>
                    <a:pt x="684859" y="1875928"/>
                  </a:cubicBezTo>
                  <a:lnTo>
                    <a:pt x="127941" y="1875928"/>
                  </a:lnTo>
                  <a:cubicBezTo>
                    <a:pt x="94009" y="1875928"/>
                    <a:pt x="61467" y="1862449"/>
                    <a:pt x="37473" y="1838455"/>
                  </a:cubicBezTo>
                  <a:cubicBezTo>
                    <a:pt x="13479" y="1814462"/>
                    <a:pt x="0" y="1781920"/>
                    <a:pt x="0" y="1747988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solidFill>
              <a:srgbClr val="FB8500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812800" cy="19140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3804755" y="1224141"/>
            <a:ext cx="12280736" cy="7475898"/>
          </a:xfrm>
          <a:custGeom>
            <a:avLst/>
            <a:gdLst/>
            <a:ahLst/>
            <a:cxnLst/>
            <a:rect r="r" b="b" t="t" l="l"/>
            <a:pathLst>
              <a:path h="7475898" w="12280736">
                <a:moveTo>
                  <a:pt x="0" y="0"/>
                </a:moveTo>
                <a:lnTo>
                  <a:pt x="12280735" y="0"/>
                </a:lnTo>
                <a:lnTo>
                  <a:pt x="12280735" y="7475898"/>
                </a:lnTo>
                <a:lnTo>
                  <a:pt x="0" y="74758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-1160640">
            <a:off x="15975033" y="2908019"/>
            <a:ext cx="2202510" cy="1042309"/>
            <a:chOff x="0" y="0"/>
            <a:chExt cx="1032002" cy="48838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032002" cy="488381"/>
            </a:xfrm>
            <a:custGeom>
              <a:avLst/>
              <a:gdLst/>
              <a:ahLst/>
              <a:cxnLst/>
              <a:rect r="r" b="b" t="t" l="l"/>
              <a:pathLst>
                <a:path h="488381" w="1032002">
                  <a:moveTo>
                    <a:pt x="0" y="244191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1032002" y="203200"/>
                  </a:lnTo>
                  <a:lnTo>
                    <a:pt x="1032002" y="285181"/>
                  </a:lnTo>
                  <a:lnTo>
                    <a:pt x="406400" y="285181"/>
                  </a:lnTo>
                  <a:lnTo>
                    <a:pt x="406400" y="488381"/>
                  </a:lnTo>
                  <a:lnTo>
                    <a:pt x="0" y="244191"/>
                  </a:lnTo>
                  <a:close/>
                </a:path>
              </a:pathLst>
            </a:custGeom>
            <a:solidFill>
              <a:srgbClr val="FB8500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101600" y="165100"/>
              <a:ext cx="930402" cy="1200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610547" y="8972180"/>
            <a:ext cx="17677453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b="true" sz="3000">
                <a:solidFill>
                  <a:srgbClr val="FB85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Singapore</a:t>
            </a:r>
            <a:r>
              <a:rPr lang="en-US" b="true" sz="30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, the country with the </a:t>
            </a:r>
            <a:r>
              <a:rPr lang="en-US" b="true" sz="3000">
                <a:solidFill>
                  <a:srgbClr val="FFB6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highest income</a:t>
            </a:r>
            <a:r>
              <a:rPr lang="en-US" b="true" sz="30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, also accounted for the </a:t>
            </a:r>
            <a:r>
              <a:rPr lang="en-US" b="true" sz="3000">
                <a:solidFill>
                  <a:srgbClr val="FFB6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most meat and wine purchases</a:t>
            </a:r>
            <a:r>
              <a:rPr lang="en-US" b="true" sz="30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.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59493" y="319219"/>
            <a:ext cx="3439906" cy="1418961"/>
          </a:xfrm>
          <a:custGeom>
            <a:avLst/>
            <a:gdLst/>
            <a:ahLst/>
            <a:cxnLst/>
            <a:rect r="r" b="b" t="t" l="l"/>
            <a:pathLst>
              <a:path h="1418961" w="3439906">
                <a:moveTo>
                  <a:pt x="0" y="0"/>
                </a:moveTo>
                <a:lnTo>
                  <a:pt x="3439905" y="0"/>
                </a:lnTo>
                <a:lnTo>
                  <a:pt x="3439905" y="1418962"/>
                </a:lnTo>
                <a:lnTo>
                  <a:pt x="0" y="14189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2711573" y="2135635"/>
            <a:ext cx="3086100" cy="7122665"/>
            <a:chOff x="0" y="0"/>
            <a:chExt cx="812800" cy="187592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1875928"/>
            </a:xfrm>
            <a:custGeom>
              <a:avLst/>
              <a:gdLst/>
              <a:ahLst/>
              <a:cxnLst/>
              <a:rect r="r" b="b" t="t" l="l"/>
              <a:pathLst>
                <a:path h="1875928" w="812800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1747988"/>
                  </a:lnTo>
                  <a:cubicBezTo>
                    <a:pt x="812800" y="1781920"/>
                    <a:pt x="799321" y="1814462"/>
                    <a:pt x="775327" y="1838455"/>
                  </a:cubicBezTo>
                  <a:cubicBezTo>
                    <a:pt x="751333" y="1862449"/>
                    <a:pt x="718791" y="1875928"/>
                    <a:pt x="684859" y="1875928"/>
                  </a:cubicBezTo>
                  <a:lnTo>
                    <a:pt x="127941" y="1875928"/>
                  </a:lnTo>
                  <a:cubicBezTo>
                    <a:pt x="94009" y="1875928"/>
                    <a:pt x="61467" y="1862449"/>
                    <a:pt x="37473" y="1838455"/>
                  </a:cubicBezTo>
                  <a:cubicBezTo>
                    <a:pt x="13479" y="1814462"/>
                    <a:pt x="0" y="1781920"/>
                    <a:pt x="0" y="1747988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solidFill>
              <a:srgbClr val="FB8500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812800" cy="19140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6940859" y="1028700"/>
            <a:ext cx="10799592" cy="7765999"/>
          </a:xfrm>
          <a:custGeom>
            <a:avLst/>
            <a:gdLst/>
            <a:ahLst/>
            <a:cxnLst/>
            <a:rect r="r" b="b" t="t" l="l"/>
            <a:pathLst>
              <a:path h="7765999" w="10799592">
                <a:moveTo>
                  <a:pt x="0" y="0"/>
                </a:moveTo>
                <a:lnTo>
                  <a:pt x="10799592" y="0"/>
                </a:lnTo>
                <a:lnTo>
                  <a:pt x="10799592" y="7765999"/>
                </a:lnTo>
                <a:lnTo>
                  <a:pt x="0" y="776599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677129" y="3790950"/>
            <a:ext cx="5958930" cy="3714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b="true" sz="3000">
                <a:solidFill>
                  <a:srgbClr val="FB85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Married customers</a:t>
            </a:r>
            <a:r>
              <a:rPr lang="en-US" b="true" sz="30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form the </a:t>
            </a:r>
            <a:r>
              <a:rPr lang="en-US" b="true" sz="3000">
                <a:solidFill>
                  <a:srgbClr val="FFBC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largest</a:t>
            </a:r>
            <a:r>
              <a:rPr lang="en-US" b="true" sz="30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group, </a:t>
            </a:r>
            <a:r>
              <a:rPr lang="en-US" b="true" sz="3000">
                <a:solidFill>
                  <a:srgbClr val="FFBC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followed by</a:t>
            </a:r>
            <a:r>
              <a:rPr lang="en-US" b="true" sz="30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those </a:t>
            </a:r>
            <a:r>
              <a:rPr lang="en-US" b="true" sz="3000">
                <a:solidFill>
                  <a:srgbClr val="FFBC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 a relationship</a:t>
            </a:r>
            <a:r>
              <a:rPr lang="en-US" b="true" sz="30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("Together"), while </a:t>
            </a:r>
            <a:r>
              <a:rPr lang="en-US" b="true" sz="3000">
                <a:solidFill>
                  <a:srgbClr val="FB85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unconventional categories</a:t>
            </a:r>
            <a:r>
              <a:rPr lang="en-US" b="true" sz="30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like </a:t>
            </a:r>
            <a:r>
              <a:rPr lang="en-US" b="true" sz="3000">
                <a:solidFill>
                  <a:srgbClr val="FFBC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"YOLO"</a:t>
            </a:r>
            <a:r>
              <a:rPr lang="en-US" b="true" sz="30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and </a:t>
            </a:r>
            <a:r>
              <a:rPr lang="en-US" b="true" sz="3000">
                <a:solidFill>
                  <a:srgbClr val="FFBC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"Absurd"</a:t>
            </a:r>
            <a:r>
              <a:rPr lang="en-US" b="true" sz="30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have </a:t>
            </a:r>
            <a:r>
              <a:rPr lang="en-US" b="true" sz="3000">
                <a:solidFill>
                  <a:srgbClr val="FFBC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minimal representation</a:t>
            </a:r>
            <a:r>
              <a:rPr lang="en-US" b="true" sz="30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.</a:t>
            </a:r>
          </a:p>
        </p:txBody>
      </p:sp>
      <p:grpSp>
        <p:nvGrpSpPr>
          <p:cNvPr name="Group 8" id="8"/>
          <p:cNvGrpSpPr/>
          <p:nvPr/>
        </p:nvGrpSpPr>
        <p:grpSpPr>
          <a:xfrm rot="2439666">
            <a:off x="16419305" y="4081198"/>
            <a:ext cx="2642292" cy="1250431"/>
            <a:chOff x="0" y="0"/>
            <a:chExt cx="1032002" cy="48838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032002" cy="488381"/>
            </a:xfrm>
            <a:custGeom>
              <a:avLst/>
              <a:gdLst/>
              <a:ahLst/>
              <a:cxnLst/>
              <a:rect r="r" b="b" t="t" l="l"/>
              <a:pathLst>
                <a:path h="488381" w="1032002">
                  <a:moveTo>
                    <a:pt x="0" y="244191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1032002" y="203200"/>
                  </a:lnTo>
                  <a:lnTo>
                    <a:pt x="1032002" y="285181"/>
                  </a:lnTo>
                  <a:lnTo>
                    <a:pt x="406400" y="285181"/>
                  </a:lnTo>
                  <a:lnTo>
                    <a:pt x="406400" y="488381"/>
                  </a:lnTo>
                  <a:lnTo>
                    <a:pt x="0" y="244191"/>
                  </a:lnTo>
                  <a:close/>
                </a:path>
              </a:pathLst>
            </a:custGeom>
            <a:solidFill>
              <a:srgbClr val="FB8500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101600" y="165100"/>
              <a:ext cx="930402" cy="1200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2700000">
            <a:off x="13767753" y="4654664"/>
            <a:ext cx="2837523" cy="1342821"/>
            <a:chOff x="0" y="0"/>
            <a:chExt cx="1032002" cy="488381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032002" cy="488381"/>
            </a:xfrm>
            <a:custGeom>
              <a:avLst/>
              <a:gdLst/>
              <a:ahLst/>
              <a:cxnLst/>
              <a:rect r="r" b="b" t="t" l="l"/>
              <a:pathLst>
                <a:path h="488381" w="1032002">
                  <a:moveTo>
                    <a:pt x="0" y="244191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1032002" y="203200"/>
                  </a:lnTo>
                  <a:lnTo>
                    <a:pt x="1032002" y="285181"/>
                  </a:lnTo>
                  <a:lnTo>
                    <a:pt x="406400" y="285181"/>
                  </a:lnTo>
                  <a:lnTo>
                    <a:pt x="406400" y="488381"/>
                  </a:lnTo>
                  <a:lnTo>
                    <a:pt x="0" y="244191"/>
                  </a:lnTo>
                  <a:close/>
                </a:path>
              </a:pathLst>
            </a:custGeom>
            <a:solidFill>
              <a:srgbClr val="FB8500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101600" y="165100"/>
              <a:ext cx="930402" cy="1200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59493" y="319219"/>
            <a:ext cx="3439906" cy="1418961"/>
          </a:xfrm>
          <a:custGeom>
            <a:avLst/>
            <a:gdLst/>
            <a:ahLst/>
            <a:cxnLst/>
            <a:rect r="r" b="b" t="t" l="l"/>
            <a:pathLst>
              <a:path h="1418961" w="3439906">
                <a:moveTo>
                  <a:pt x="0" y="0"/>
                </a:moveTo>
                <a:lnTo>
                  <a:pt x="3439905" y="0"/>
                </a:lnTo>
                <a:lnTo>
                  <a:pt x="3439905" y="1418962"/>
                </a:lnTo>
                <a:lnTo>
                  <a:pt x="0" y="14189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2711573" y="2135635"/>
            <a:ext cx="3086100" cy="7122665"/>
            <a:chOff x="0" y="0"/>
            <a:chExt cx="812800" cy="187592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1875928"/>
            </a:xfrm>
            <a:custGeom>
              <a:avLst/>
              <a:gdLst/>
              <a:ahLst/>
              <a:cxnLst/>
              <a:rect r="r" b="b" t="t" l="l"/>
              <a:pathLst>
                <a:path h="1875928" w="812800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1747988"/>
                  </a:lnTo>
                  <a:cubicBezTo>
                    <a:pt x="812800" y="1781920"/>
                    <a:pt x="799321" y="1814462"/>
                    <a:pt x="775327" y="1838455"/>
                  </a:cubicBezTo>
                  <a:cubicBezTo>
                    <a:pt x="751333" y="1862449"/>
                    <a:pt x="718791" y="1875928"/>
                    <a:pt x="684859" y="1875928"/>
                  </a:cubicBezTo>
                  <a:lnTo>
                    <a:pt x="127941" y="1875928"/>
                  </a:lnTo>
                  <a:cubicBezTo>
                    <a:pt x="94009" y="1875928"/>
                    <a:pt x="61467" y="1862449"/>
                    <a:pt x="37473" y="1838455"/>
                  </a:cubicBezTo>
                  <a:cubicBezTo>
                    <a:pt x="13479" y="1814462"/>
                    <a:pt x="0" y="1781920"/>
                    <a:pt x="0" y="1747988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solidFill>
              <a:srgbClr val="FB8500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812800" cy="19140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6940859" y="1990751"/>
            <a:ext cx="10968881" cy="6838897"/>
          </a:xfrm>
          <a:custGeom>
            <a:avLst/>
            <a:gdLst/>
            <a:ahLst/>
            <a:cxnLst/>
            <a:rect r="r" b="b" t="t" l="l"/>
            <a:pathLst>
              <a:path h="6838897" w="10968881">
                <a:moveTo>
                  <a:pt x="0" y="0"/>
                </a:moveTo>
                <a:lnTo>
                  <a:pt x="10968881" y="0"/>
                </a:lnTo>
                <a:lnTo>
                  <a:pt x="10968881" y="6838898"/>
                </a:lnTo>
                <a:lnTo>
                  <a:pt x="0" y="68388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677129" y="3790950"/>
            <a:ext cx="5958930" cy="3181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b="true" sz="3000">
                <a:solidFill>
                  <a:srgbClr val="FB85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Store purchases</a:t>
            </a:r>
            <a:r>
              <a:rPr lang="en-US" b="true" sz="30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b="true" sz="3000">
                <a:solidFill>
                  <a:srgbClr val="FFBC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dominate</a:t>
            </a:r>
            <a:r>
              <a:rPr lang="en-US" b="true" sz="30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customer preference </a:t>
            </a:r>
            <a:r>
              <a:rPr lang="en-US" b="true" sz="3000">
                <a:solidFill>
                  <a:srgbClr val="FFBC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(65.98%)</a:t>
            </a:r>
            <a:r>
              <a:rPr lang="en-US" b="true" sz="30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, followed by </a:t>
            </a:r>
            <a:r>
              <a:rPr lang="en-US" b="true" sz="3000">
                <a:solidFill>
                  <a:srgbClr val="FB85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web purchases</a:t>
            </a:r>
            <a:r>
              <a:rPr lang="en-US" b="true" sz="30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b="true" sz="3000">
                <a:solidFill>
                  <a:srgbClr val="FFBC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(26.69%)</a:t>
            </a:r>
            <a:r>
              <a:rPr lang="en-US" b="true" sz="30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, while </a:t>
            </a:r>
            <a:r>
              <a:rPr lang="en-US" b="true" sz="3000">
                <a:solidFill>
                  <a:srgbClr val="FB85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catalog purchases</a:t>
            </a:r>
            <a:r>
              <a:rPr lang="en-US" b="true" sz="30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are the least preferred </a:t>
            </a:r>
            <a:r>
              <a:rPr lang="en-US" b="true" sz="3000">
                <a:solidFill>
                  <a:srgbClr val="FFBC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(7.33%)</a:t>
            </a:r>
            <a:r>
              <a:rPr lang="en-US" b="true" sz="30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.</a:t>
            </a:r>
          </a:p>
        </p:txBody>
      </p:sp>
      <p:grpSp>
        <p:nvGrpSpPr>
          <p:cNvPr name="Group 8" id="8"/>
          <p:cNvGrpSpPr/>
          <p:nvPr/>
        </p:nvGrpSpPr>
        <p:grpSpPr>
          <a:xfrm rot="1484600">
            <a:off x="12542327" y="7131254"/>
            <a:ext cx="2202510" cy="1042309"/>
            <a:chOff x="0" y="0"/>
            <a:chExt cx="1032002" cy="48838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032002" cy="488381"/>
            </a:xfrm>
            <a:custGeom>
              <a:avLst/>
              <a:gdLst/>
              <a:ahLst/>
              <a:cxnLst/>
              <a:rect r="r" b="b" t="t" l="l"/>
              <a:pathLst>
                <a:path h="488381" w="1032002">
                  <a:moveTo>
                    <a:pt x="0" y="244191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1032002" y="203200"/>
                  </a:lnTo>
                  <a:lnTo>
                    <a:pt x="1032002" y="285181"/>
                  </a:lnTo>
                  <a:lnTo>
                    <a:pt x="406400" y="285181"/>
                  </a:lnTo>
                  <a:lnTo>
                    <a:pt x="406400" y="488381"/>
                  </a:lnTo>
                  <a:lnTo>
                    <a:pt x="0" y="244191"/>
                  </a:lnTo>
                  <a:close/>
                </a:path>
              </a:pathLst>
            </a:custGeom>
            <a:solidFill>
              <a:srgbClr val="FB8500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101600" y="165100"/>
              <a:ext cx="930402" cy="1200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59493" y="319219"/>
            <a:ext cx="3439906" cy="1418961"/>
          </a:xfrm>
          <a:custGeom>
            <a:avLst/>
            <a:gdLst/>
            <a:ahLst/>
            <a:cxnLst/>
            <a:rect r="r" b="b" t="t" l="l"/>
            <a:pathLst>
              <a:path h="1418961" w="3439906">
                <a:moveTo>
                  <a:pt x="0" y="0"/>
                </a:moveTo>
                <a:lnTo>
                  <a:pt x="3439905" y="0"/>
                </a:lnTo>
                <a:lnTo>
                  <a:pt x="3439905" y="1418962"/>
                </a:lnTo>
                <a:lnTo>
                  <a:pt x="0" y="14189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5400000">
            <a:off x="7600950" y="-4785163"/>
            <a:ext cx="3086100" cy="7122665"/>
            <a:chOff x="0" y="0"/>
            <a:chExt cx="812800" cy="187592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1875928"/>
            </a:xfrm>
            <a:custGeom>
              <a:avLst/>
              <a:gdLst/>
              <a:ahLst/>
              <a:cxnLst/>
              <a:rect r="r" b="b" t="t" l="l"/>
              <a:pathLst>
                <a:path h="1875928" w="812800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1747988"/>
                  </a:lnTo>
                  <a:cubicBezTo>
                    <a:pt x="812800" y="1781920"/>
                    <a:pt x="799321" y="1814462"/>
                    <a:pt x="775327" y="1838455"/>
                  </a:cubicBezTo>
                  <a:cubicBezTo>
                    <a:pt x="751333" y="1862449"/>
                    <a:pt x="718791" y="1875928"/>
                    <a:pt x="684859" y="1875928"/>
                  </a:cubicBezTo>
                  <a:lnTo>
                    <a:pt x="127941" y="1875928"/>
                  </a:lnTo>
                  <a:cubicBezTo>
                    <a:pt x="94009" y="1875928"/>
                    <a:pt x="61467" y="1862449"/>
                    <a:pt x="37473" y="1838455"/>
                  </a:cubicBezTo>
                  <a:cubicBezTo>
                    <a:pt x="13479" y="1814462"/>
                    <a:pt x="0" y="1781920"/>
                    <a:pt x="0" y="1747988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solidFill>
              <a:srgbClr val="FB8500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812800" cy="19140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337636" y="4576261"/>
            <a:ext cx="691064" cy="691064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FFDB4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165100"/>
              <a:ext cx="711200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6973094" y="650875"/>
            <a:ext cx="4341813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b="true" sz="3999">
                <a:solidFill>
                  <a:srgbClr val="737373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Table of contents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59493" y="2337886"/>
            <a:ext cx="15391660" cy="1562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99"/>
              </a:lnSpc>
              <a:spcBef>
                <a:spcPct val="0"/>
              </a:spcBef>
            </a:pPr>
            <a:r>
              <a:rPr lang="en-US" b="true" sz="4500">
                <a:solidFill>
                  <a:srgbClr val="FB85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Maximizing Revenue with Top-Selling Insights &amp; Customer Trends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337636" y="6768163"/>
            <a:ext cx="691064" cy="691064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FFDB4F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165100"/>
              <a:ext cx="711200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337636" y="7859278"/>
            <a:ext cx="691064" cy="691064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FFDB4F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165100"/>
              <a:ext cx="711200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1301412" y="4587875"/>
            <a:ext cx="11784509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Purpose Statement (What are we talking about?)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301412" y="6735870"/>
            <a:ext cx="5755779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Data source &amp; overview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301412" y="7870892"/>
            <a:ext cx="3196928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Data Insights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301412" y="5600700"/>
            <a:ext cx="4151809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Technology used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337636" y="5676900"/>
            <a:ext cx="691064" cy="691064"/>
            <a:chOff x="0" y="0"/>
            <a:chExt cx="812800" cy="8128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FFDB4F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165100"/>
              <a:ext cx="711200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4" id="24"/>
          <p:cNvSpPr txBox="true"/>
          <p:nvPr/>
        </p:nvSpPr>
        <p:spPr>
          <a:xfrm rot="0">
            <a:off x="1301412" y="8883717"/>
            <a:ext cx="4096246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Actionable plans</a:t>
            </a:r>
          </a:p>
        </p:txBody>
      </p:sp>
      <p:grpSp>
        <p:nvGrpSpPr>
          <p:cNvPr name="Group 25" id="25"/>
          <p:cNvGrpSpPr/>
          <p:nvPr/>
        </p:nvGrpSpPr>
        <p:grpSpPr>
          <a:xfrm rot="0">
            <a:off x="337636" y="8872103"/>
            <a:ext cx="691064" cy="691064"/>
            <a:chOff x="0" y="0"/>
            <a:chExt cx="812800" cy="8128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FFDB4F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165100"/>
              <a:ext cx="711200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59493" y="319219"/>
            <a:ext cx="3439906" cy="1418961"/>
          </a:xfrm>
          <a:custGeom>
            <a:avLst/>
            <a:gdLst/>
            <a:ahLst/>
            <a:cxnLst/>
            <a:rect r="r" b="b" t="t" l="l"/>
            <a:pathLst>
              <a:path h="1418961" w="3439906">
                <a:moveTo>
                  <a:pt x="0" y="0"/>
                </a:moveTo>
                <a:lnTo>
                  <a:pt x="3439905" y="0"/>
                </a:lnTo>
                <a:lnTo>
                  <a:pt x="3439905" y="1418962"/>
                </a:lnTo>
                <a:lnTo>
                  <a:pt x="0" y="14189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2711573" y="2135635"/>
            <a:ext cx="3086100" cy="7122665"/>
            <a:chOff x="0" y="0"/>
            <a:chExt cx="812800" cy="187592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1875928"/>
            </a:xfrm>
            <a:custGeom>
              <a:avLst/>
              <a:gdLst/>
              <a:ahLst/>
              <a:cxnLst/>
              <a:rect r="r" b="b" t="t" l="l"/>
              <a:pathLst>
                <a:path h="1875928" w="812800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1747988"/>
                  </a:lnTo>
                  <a:cubicBezTo>
                    <a:pt x="812800" y="1781920"/>
                    <a:pt x="799321" y="1814462"/>
                    <a:pt x="775327" y="1838455"/>
                  </a:cubicBezTo>
                  <a:cubicBezTo>
                    <a:pt x="751333" y="1862449"/>
                    <a:pt x="718791" y="1875928"/>
                    <a:pt x="684859" y="1875928"/>
                  </a:cubicBezTo>
                  <a:lnTo>
                    <a:pt x="127941" y="1875928"/>
                  </a:lnTo>
                  <a:cubicBezTo>
                    <a:pt x="94009" y="1875928"/>
                    <a:pt x="61467" y="1862449"/>
                    <a:pt x="37473" y="1838455"/>
                  </a:cubicBezTo>
                  <a:cubicBezTo>
                    <a:pt x="13479" y="1814462"/>
                    <a:pt x="0" y="1781920"/>
                    <a:pt x="0" y="1747988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solidFill>
              <a:srgbClr val="FB8500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812800" cy="19140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637048" y="1701917"/>
            <a:ext cx="15013904" cy="6883165"/>
          </a:xfrm>
          <a:custGeom>
            <a:avLst/>
            <a:gdLst/>
            <a:ahLst/>
            <a:cxnLst/>
            <a:rect r="r" b="b" t="t" l="l"/>
            <a:pathLst>
              <a:path h="6883165" w="15013904">
                <a:moveTo>
                  <a:pt x="0" y="0"/>
                </a:moveTo>
                <a:lnTo>
                  <a:pt x="15013904" y="0"/>
                </a:lnTo>
                <a:lnTo>
                  <a:pt x="15013904" y="6883166"/>
                </a:lnTo>
                <a:lnTo>
                  <a:pt x="0" y="68831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637048" y="8951095"/>
            <a:ext cx="15013904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b="true" sz="3000">
                <a:solidFill>
                  <a:srgbClr val="FB85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Deal purchases</a:t>
            </a:r>
            <a:r>
              <a:rPr lang="en-US" b="true" sz="3000">
                <a:solidFill>
                  <a:srgbClr val="FFBC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fluctuate</a:t>
            </a:r>
            <a:r>
              <a:rPr lang="en-US" b="true" sz="30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throughout the year, with a </a:t>
            </a:r>
            <a:r>
              <a:rPr lang="en-US" b="true" sz="3000">
                <a:solidFill>
                  <a:srgbClr val="FFBC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sharp decline</a:t>
            </a:r>
            <a:r>
              <a:rPr lang="en-US" b="true" sz="30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in </a:t>
            </a:r>
            <a:r>
              <a:rPr lang="en-US" b="true" sz="3000">
                <a:solidFill>
                  <a:srgbClr val="FB85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July</a:t>
            </a:r>
            <a:r>
              <a:rPr lang="en-US" b="true" sz="30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(221) followed by a </a:t>
            </a:r>
            <a:r>
              <a:rPr lang="en-US" b="true" sz="3000">
                <a:solidFill>
                  <a:srgbClr val="FFBC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peak</a:t>
            </a:r>
            <a:r>
              <a:rPr lang="en-US" b="true" sz="30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in </a:t>
            </a:r>
            <a:r>
              <a:rPr lang="en-US" b="true" sz="3000">
                <a:solidFill>
                  <a:srgbClr val="FB85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August</a:t>
            </a:r>
            <a:r>
              <a:rPr lang="en-US" b="true" sz="30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(533) and </a:t>
            </a:r>
            <a:r>
              <a:rPr lang="en-US" b="true" sz="3000">
                <a:solidFill>
                  <a:srgbClr val="FB85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October</a:t>
            </a:r>
            <a:r>
              <a:rPr lang="en-US" b="true" sz="30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(532).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0407015" y="2541270"/>
            <a:ext cx="1323023" cy="1251585"/>
            <a:chOff x="0" y="0"/>
            <a:chExt cx="1764030" cy="166878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43180" y="49530"/>
              <a:ext cx="1681480" cy="1612900"/>
            </a:xfrm>
            <a:custGeom>
              <a:avLst/>
              <a:gdLst/>
              <a:ahLst/>
              <a:cxnLst/>
              <a:rect r="r" b="b" t="t" l="l"/>
              <a:pathLst>
                <a:path h="1612900" w="1681480">
                  <a:moveTo>
                    <a:pt x="872490" y="107950"/>
                  </a:moveTo>
                  <a:cubicBezTo>
                    <a:pt x="167640" y="1162050"/>
                    <a:pt x="124460" y="1303020"/>
                    <a:pt x="151130" y="1352550"/>
                  </a:cubicBezTo>
                  <a:cubicBezTo>
                    <a:pt x="165100" y="1377950"/>
                    <a:pt x="205740" y="1377950"/>
                    <a:pt x="234950" y="1383030"/>
                  </a:cubicBezTo>
                  <a:cubicBezTo>
                    <a:pt x="266700" y="1388110"/>
                    <a:pt x="300990" y="1379220"/>
                    <a:pt x="336550" y="1383030"/>
                  </a:cubicBezTo>
                  <a:cubicBezTo>
                    <a:pt x="377190" y="1385570"/>
                    <a:pt x="403860" y="1400810"/>
                    <a:pt x="466090" y="1407160"/>
                  </a:cubicBezTo>
                  <a:cubicBezTo>
                    <a:pt x="622300" y="1421130"/>
                    <a:pt x="1134110" y="1466850"/>
                    <a:pt x="1304290" y="1410970"/>
                  </a:cubicBezTo>
                  <a:cubicBezTo>
                    <a:pt x="1390650" y="1381760"/>
                    <a:pt x="1447800" y="1325880"/>
                    <a:pt x="1478280" y="1278890"/>
                  </a:cubicBezTo>
                  <a:cubicBezTo>
                    <a:pt x="1499870" y="1247140"/>
                    <a:pt x="1498600" y="1220470"/>
                    <a:pt x="1503680" y="1179830"/>
                  </a:cubicBezTo>
                  <a:cubicBezTo>
                    <a:pt x="1511300" y="1116330"/>
                    <a:pt x="1510030" y="998220"/>
                    <a:pt x="1504950" y="934720"/>
                  </a:cubicBezTo>
                  <a:cubicBezTo>
                    <a:pt x="1501140" y="892810"/>
                    <a:pt x="1504950" y="862330"/>
                    <a:pt x="1488440" y="834390"/>
                  </a:cubicBezTo>
                  <a:cubicBezTo>
                    <a:pt x="1471930" y="806450"/>
                    <a:pt x="1423670" y="796290"/>
                    <a:pt x="1403350" y="768350"/>
                  </a:cubicBezTo>
                  <a:cubicBezTo>
                    <a:pt x="1384300" y="740410"/>
                    <a:pt x="1386840" y="709930"/>
                    <a:pt x="1370330" y="669290"/>
                  </a:cubicBezTo>
                  <a:cubicBezTo>
                    <a:pt x="1343660" y="603250"/>
                    <a:pt x="1291590" y="485140"/>
                    <a:pt x="1244600" y="411480"/>
                  </a:cubicBezTo>
                  <a:cubicBezTo>
                    <a:pt x="1205230" y="349250"/>
                    <a:pt x="1159510" y="285750"/>
                    <a:pt x="1116330" y="252730"/>
                  </a:cubicBezTo>
                  <a:cubicBezTo>
                    <a:pt x="1087120" y="229870"/>
                    <a:pt x="1068070" y="219710"/>
                    <a:pt x="1028700" y="212090"/>
                  </a:cubicBezTo>
                  <a:cubicBezTo>
                    <a:pt x="958850" y="196850"/>
                    <a:pt x="787400" y="222250"/>
                    <a:pt x="728980" y="213360"/>
                  </a:cubicBezTo>
                  <a:cubicBezTo>
                    <a:pt x="703580" y="209550"/>
                    <a:pt x="690880" y="208280"/>
                    <a:pt x="676910" y="195580"/>
                  </a:cubicBezTo>
                  <a:cubicBezTo>
                    <a:pt x="660400" y="181610"/>
                    <a:pt x="643890" y="146050"/>
                    <a:pt x="643890" y="123190"/>
                  </a:cubicBezTo>
                  <a:cubicBezTo>
                    <a:pt x="643890" y="105410"/>
                    <a:pt x="652780" y="86360"/>
                    <a:pt x="664210" y="72390"/>
                  </a:cubicBezTo>
                  <a:cubicBezTo>
                    <a:pt x="675640" y="59690"/>
                    <a:pt x="693420" y="48260"/>
                    <a:pt x="711200" y="44450"/>
                  </a:cubicBezTo>
                  <a:cubicBezTo>
                    <a:pt x="727710" y="40640"/>
                    <a:pt x="749300" y="41910"/>
                    <a:pt x="764540" y="50800"/>
                  </a:cubicBezTo>
                  <a:cubicBezTo>
                    <a:pt x="783590" y="60960"/>
                    <a:pt x="808990" y="91440"/>
                    <a:pt x="812800" y="114300"/>
                  </a:cubicBezTo>
                  <a:cubicBezTo>
                    <a:pt x="816610" y="137160"/>
                    <a:pt x="805180" y="173990"/>
                    <a:pt x="787400" y="190500"/>
                  </a:cubicBezTo>
                  <a:cubicBezTo>
                    <a:pt x="770890" y="205740"/>
                    <a:pt x="734060" y="215900"/>
                    <a:pt x="711200" y="210820"/>
                  </a:cubicBezTo>
                  <a:cubicBezTo>
                    <a:pt x="687070" y="205740"/>
                    <a:pt x="657860" y="181610"/>
                    <a:pt x="650240" y="160020"/>
                  </a:cubicBezTo>
                  <a:cubicBezTo>
                    <a:pt x="641350" y="137160"/>
                    <a:pt x="647700" y="99060"/>
                    <a:pt x="657860" y="80010"/>
                  </a:cubicBezTo>
                  <a:cubicBezTo>
                    <a:pt x="668020" y="64770"/>
                    <a:pt x="679450" y="54610"/>
                    <a:pt x="702310" y="46990"/>
                  </a:cubicBezTo>
                  <a:cubicBezTo>
                    <a:pt x="746760" y="31750"/>
                    <a:pt x="868680" y="43180"/>
                    <a:pt x="929640" y="44450"/>
                  </a:cubicBezTo>
                  <a:cubicBezTo>
                    <a:pt x="969010" y="44450"/>
                    <a:pt x="994410" y="41910"/>
                    <a:pt x="1027430" y="48260"/>
                  </a:cubicBezTo>
                  <a:cubicBezTo>
                    <a:pt x="1062990" y="54610"/>
                    <a:pt x="1102360" y="72390"/>
                    <a:pt x="1132840" y="86360"/>
                  </a:cubicBezTo>
                  <a:cubicBezTo>
                    <a:pt x="1158240" y="97790"/>
                    <a:pt x="1174750" y="106680"/>
                    <a:pt x="1200150" y="124460"/>
                  </a:cubicBezTo>
                  <a:cubicBezTo>
                    <a:pt x="1240790" y="152400"/>
                    <a:pt x="1304290" y="200660"/>
                    <a:pt x="1343660" y="252730"/>
                  </a:cubicBezTo>
                  <a:cubicBezTo>
                    <a:pt x="1386840" y="307340"/>
                    <a:pt x="1414780" y="381000"/>
                    <a:pt x="1445260" y="448310"/>
                  </a:cubicBezTo>
                  <a:cubicBezTo>
                    <a:pt x="1475740" y="518160"/>
                    <a:pt x="1494790" y="614680"/>
                    <a:pt x="1526540" y="662940"/>
                  </a:cubicBezTo>
                  <a:cubicBezTo>
                    <a:pt x="1546860" y="693420"/>
                    <a:pt x="1574800" y="702310"/>
                    <a:pt x="1595120" y="726440"/>
                  </a:cubicBezTo>
                  <a:cubicBezTo>
                    <a:pt x="1616710" y="753110"/>
                    <a:pt x="1635760" y="786130"/>
                    <a:pt x="1648460" y="819150"/>
                  </a:cubicBezTo>
                  <a:cubicBezTo>
                    <a:pt x="1661160" y="854710"/>
                    <a:pt x="1666240" y="885190"/>
                    <a:pt x="1670050" y="934720"/>
                  </a:cubicBezTo>
                  <a:cubicBezTo>
                    <a:pt x="1676400" y="1017270"/>
                    <a:pt x="1681480" y="1189990"/>
                    <a:pt x="1659890" y="1270000"/>
                  </a:cubicBezTo>
                  <a:cubicBezTo>
                    <a:pt x="1647190" y="1319530"/>
                    <a:pt x="1624330" y="1352550"/>
                    <a:pt x="1600200" y="1383030"/>
                  </a:cubicBezTo>
                  <a:cubicBezTo>
                    <a:pt x="1579880" y="1410970"/>
                    <a:pt x="1563370" y="1428750"/>
                    <a:pt x="1530350" y="1451610"/>
                  </a:cubicBezTo>
                  <a:cubicBezTo>
                    <a:pt x="1479550" y="1489710"/>
                    <a:pt x="1410970" y="1543050"/>
                    <a:pt x="1308100" y="1567180"/>
                  </a:cubicBezTo>
                  <a:cubicBezTo>
                    <a:pt x="1120140" y="1612900"/>
                    <a:pt x="660400" y="1572260"/>
                    <a:pt x="452120" y="1560830"/>
                  </a:cubicBezTo>
                  <a:cubicBezTo>
                    <a:pt x="332740" y="1554480"/>
                    <a:pt x="234950" y="1543050"/>
                    <a:pt x="168910" y="1532890"/>
                  </a:cubicBezTo>
                  <a:cubicBezTo>
                    <a:pt x="133350" y="1527810"/>
                    <a:pt x="111760" y="1532890"/>
                    <a:pt x="87630" y="1517650"/>
                  </a:cubicBezTo>
                  <a:cubicBezTo>
                    <a:pt x="57150" y="1498600"/>
                    <a:pt x="19050" y="1449070"/>
                    <a:pt x="7620" y="1414780"/>
                  </a:cubicBezTo>
                  <a:cubicBezTo>
                    <a:pt x="0" y="1389380"/>
                    <a:pt x="3810" y="1372870"/>
                    <a:pt x="8890" y="1338580"/>
                  </a:cubicBezTo>
                  <a:cubicBezTo>
                    <a:pt x="21590" y="1259840"/>
                    <a:pt x="53340" y="1108710"/>
                    <a:pt x="123190" y="961390"/>
                  </a:cubicBezTo>
                  <a:cubicBezTo>
                    <a:pt x="243840" y="712470"/>
                    <a:pt x="657860" y="120650"/>
                    <a:pt x="763270" y="29210"/>
                  </a:cubicBezTo>
                  <a:cubicBezTo>
                    <a:pt x="787400" y="7620"/>
                    <a:pt x="801370" y="2540"/>
                    <a:pt x="819150" y="1270"/>
                  </a:cubicBezTo>
                  <a:cubicBezTo>
                    <a:pt x="834390" y="0"/>
                    <a:pt x="852170" y="8890"/>
                    <a:pt x="863600" y="19050"/>
                  </a:cubicBezTo>
                  <a:cubicBezTo>
                    <a:pt x="873760" y="29210"/>
                    <a:pt x="883920" y="46990"/>
                    <a:pt x="885190" y="62230"/>
                  </a:cubicBezTo>
                  <a:cubicBezTo>
                    <a:pt x="886460" y="76200"/>
                    <a:pt x="872490" y="107950"/>
                    <a:pt x="872490" y="107950"/>
                  </a:cubicBezTo>
                </a:path>
              </a:pathLst>
            </a:custGeom>
            <a:solidFill>
              <a:srgbClr val="14AE5C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0" id="10"/>
          <p:cNvGrpSpPr/>
          <p:nvPr/>
        </p:nvGrpSpPr>
        <p:grpSpPr>
          <a:xfrm rot="0">
            <a:off x="11885295" y="3414712"/>
            <a:ext cx="866775" cy="1556385"/>
            <a:chOff x="0" y="0"/>
            <a:chExt cx="1155700" cy="207518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38100" y="48260"/>
              <a:ext cx="1075690" cy="1991360"/>
            </a:xfrm>
            <a:custGeom>
              <a:avLst/>
              <a:gdLst/>
              <a:ahLst/>
              <a:cxnLst/>
              <a:rect r="r" b="b" t="t" l="l"/>
              <a:pathLst>
                <a:path h="1991360" w="1075690">
                  <a:moveTo>
                    <a:pt x="574040" y="158750"/>
                  </a:moveTo>
                  <a:cubicBezTo>
                    <a:pt x="469900" y="223520"/>
                    <a:pt x="425450" y="347980"/>
                    <a:pt x="382270" y="391160"/>
                  </a:cubicBezTo>
                  <a:cubicBezTo>
                    <a:pt x="355600" y="417830"/>
                    <a:pt x="330200" y="419100"/>
                    <a:pt x="302260" y="441960"/>
                  </a:cubicBezTo>
                  <a:cubicBezTo>
                    <a:pt x="265430" y="472440"/>
                    <a:pt x="196850" y="519430"/>
                    <a:pt x="184150" y="561340"/>
                  </a:cubicBezTo>
                  <a:cubicBezTo>
                    <a:pt x="175260" y="594360"/>
                    <a:pt x="209550" y="633730"/>
                    <a:pt x="207010" y="665480"/>
                  </a:cubicBezTo>
                  <a:cubicBezTo>
                    <a:pt x="205740" y="692150"/>
                    <a:pt x="187960" y="712470"/>
                    <a:pt x="182880" y="737870"/>
                  </a:cubicBezTo>
                  <a:cubicBezTo>
                    <a:pt x="177800" y="765810"/>
                    <a:pt x="180340" y="787400"/>
                    <a:pt x="180340" y="828040"/>
                  </a:cubicBezTo>
                  <a:cubicBezTo>
                    <a:pt x="177800" y="922020"/>
                    <a:pt x="167640" y="1181100"/>
                    <a:pt x="176530" y="1287780"/>
                  </a:cubicBezTo>
                  <a:cubicBezTo>
                    <a:pt x="181610" y="1346200"/>
                    <a:pt x="186690" y="1370330"/>
                    <a:pt x="199390" y="1421130"/>
                  </a:cubicBezTo>
                  <a:cubicBezTo>
                    <a:pt x="217170" y="1492250"/>
                    <a:pt x="250190" y="1623060"/>
                    <a:pt x="284480" y="1673860"/>
                  </a:cubicBezTo>
                  <a:cubicBezTo>
                    <a:pt x="302260" y="1700530"/>
                    <a:pt x="326390" y="1704340"/>
                    <a:pt x="344170" y="1724660"/>
                  </a:cubicBezTo>
                  <a:cubicBezTo>
                    <a:pt x="363220" y="1746250"/>
                    <a:pt x="368300" y="1784350"/>
                    <a:pt x="392430" y="1799590"/>
                  </a:cubicBezTo>
                  <a:cubicBezTo>
                    <a:pt x="420370" y="1816100"/>
                    <a:pt x="469900" y="1817370"/>
                    <a:pt x="505460" y="1809750"/>
                  </a:cubicBezTo>
                  <a:cubicBezTo>
                    <a:pt x="541020" y="1803400"/>
                    <a:pt x="570230" y="1780540"/>
                    <a:pt x="605790" y="1758950"/>
                  </a:cubicBezTo>
                  <a:cubicBezTo>
                    <a:pt x="646430" y="1733550"/>
                    <a:pt x="693420" y="1708150"/>
                    <a:pt x="732790" y="1666240"/>
                  </a:cubicBezTo>
                  <a:cubicBezTo>
                    <a:pt x="781050" y="1612900"/>
                    <a:pt x="838200" y="1511300"/>
                    <a:pt x="864870" y="1457960"/>
                  </a:cubicBezTo>
                  <a:cubicBezTo>
                    <a:pt x="880110" y="1426210"/>
                    <a:pt x="887730" y="1408430"/>
                    <a:pt x="892810" y="1380490"/>
                  </a:cubicBezTo>
                  <a:cubicBezTo>
                    <a:pt x="899160" y="1348740"/>
                    <a:pt x="896620" y="1328420"/>
                    <a:pt x="897890" y="1276350"/>
                  </a:cubicBezTo>
                  <a:cubicBezTo>
                    <a:pt x="901700" y="1115060"/>
                    <a:pt x="967740" y="415290"/>
                    <a:pt x="899160" y="295910"/>
                  </a:cubicBezTo>
                  <a:cubicBezTo>
                    <a:pt x="877570" y="257810"/>
                    <a:pt x="843280" y="251460"/>
                    <a:pt x="811530" y="245110"/>
                  </a:cubicBezTo>
                  <a:cubicBezTo>
                    <a:pt x="779780" y="240030"/>
                    <a:pt x="749300" y="266700"/>
                    <a:pt x="708660" y="262890"/>
                  </a:cubicBezTo>
                  <a:cubicBezTo>
                    <a:pt x="646430" y="257810"/>
                    <a:pt x="513080" y="217170"/>
                    <a:pt x="476250" y="179070"/>
                  </a:cubicBezTo>
                  <a:cubicBezTo>
                    <a:pt x="455930" y="158750"/>
                    <a:pt x="455930" y="129540"/>
                    <a:pt x="454660" y="107950"/>
                  </a:cubicBezTo>
                  <a:cubicBezTo>
                    <a:pt x="452120" y="87630"/>
                    <a:pt x="453390" y="68580"/>
                    <a:pt x="459740" y="52070"/>
                  </a:cubicBezTo>
                  <a:cubicBezTo>
                    <a:pt x="467360" y="36830"/>
                    <a:pt x="482600" y="20320"/>
                    <a:pt x="497840" y="12700"/>
                  </a:cubicBezTo>
                  <a:cubicBezTo>
                    <a:pt x="514350" y="5080"/>
                    <a:pt x="534670" y="0"/>
                    <a:pt x="552450" y="3810"/>
                  </a:cubicBezTo>
                  <a:cubicBezTo>
                    <a:pt x="574040" y="8890"/>
                    <a:pt x="607060" y="31750"/>
                    <a:pt x="617220" y="53340"/>
                  </a:cubicBezTo>
                  <a:cubicBezTo>
                    <a:pt x="627380" y="74930"/>
                    <a:pt x="622300" y="114300"/>
                    <a:pt x="612140" y="134620"/>
                  </a:cubicBezTo>
                  <a:cubicBezTo>
                    <a:pt x="604520" y="151130"/>
                    <a:pt x="586740" y="163830"/>
                    <a:pt x="570230" y="170180"/>
                  </a:cubicBezTo>
                  <a:cubicBezTo>
                    <a:pt x="553720" y="176530"/>
                    <a:pt x="532130" y="176530"/>
                    <a:pt x="515620" y="172720"/>
                  </a:cubicBezTo>
                  <a:cubicBezTo>
                    <a:pt x="497840" y="167640"/>
                    <a:pt x="480060" y="154940"/>
                    <a:pt x="469900" y="140970"/>
                  </a:cubicBezTo>
                  <a:cubicBezTo>
                    <a:pt x="458470" y="127000"/>
                    <a:pt x="450850" y="106680"/>
                    <a:pt x="452120" y="88900"/>
                  </a:cubicBezTo>
                  <a:cubicBezTo>
                    <a:pt x="453390" y="66040"/>
                    <a:pt x="472440" y="31750"/>
                    <a:pt x="490220" y="17780"/>
                  </a:cubicBezTo>
                  <a:cubicBezTo>
                    <a:pt x="505460" y="6350"/>
                    <a:pt x="525780" y="0"/>
                    <a:pt x="543560" y="2540"/>
                  </a:cubicBezTo>
                  <a:cubicBezTo>
                    <a:pt x="566420" y="6350"/>
                    <a:pt x="600710" y="30480"/>
                    <a:pt x="613410" y="44450"/>
                  </a:cubicBezTo>
                  <a:cubicBezTo>
                    <a:pt x="619760" y="53340"/>
                    <a:pt x="626110" y="67310"/>
                    <a:pt x="623570" y="71120"/>
                  </a:cubicBezTo>
                  <a:cubicBezTo>
                    <a:pt x="619760" y="74930"/>
                    <a:pt x="593090" y="64770"/>
                    <a:pt x="593090" y="63500"/>
                  </a:cubicBezTo>
                  <a:cubicBezTo>
                    <a:pt x="593090" y="60960"/>
                    <a:pt x="811530" y="87630"/>
                    <a:pt x="877570" y="102870"/>
                  </a:cubicBezTo>
                  <a:cubicBezTo>
                    <a:pt x="913130" y="110490"/>
                    <a:pt x="933450" y="114300"/>
                    <a:pt x="960120" y="129540"/>
                  </a:cubicBezTo>
                  <a:cubicBezTo>
                    <a:pt x="991870" y="147320"/>
                    <a:pt x="1037590" y="175260"/>
                    <a:pt x="1054100" y="205740"/>
                  </a:cubicBezTo>
                  <a:cubicBezTo>
                    <a:pt x="1069340" y="232410"/>
                    <a:pt x="1062990" y="250190"/>
                    <a:pt x="1065530" y="295910"/>
                  </a:cubicBezTo>
                  <a:cubicBezTo>
                    <a:pt x="1075690" y="445770"/>
                    <a:pt x="1068070" y="1092200"/>
                    <a:pt x="1062990" y="1245870"/>
                  </a:cubicBezTo>
                  <a:cubicBezTo>
                    <a:pt x="1061720" y="1295400"/>
                    <a:pt x="1061720" y="1309370"/>
                    <a:pt x="1056640" y="1343660"/>
                  </a:cubicBezTo>
                  <a:cubicBezTo>
                    <a:pt x="1050290" y="1385570"/>
                    <a:pt x="1042670" y="1427480"/>
                    <a:pt x="1024890" y="1478280"/>
                  </a:cubicBezTo>
                  <a:cubicBezTo>
                    <a:pt x="998220" y="1551940"/>
                    <a:pt x="965200" y="1659890"/>
                    <a:pt x="901700" y="1737360"/>
                  </a:cubicBezTo>
                  <a:cubicBezTo>
                    <a:pt x="828040" y="1826260"/>
                    <a:pt x="687070" y="1936750"/>
                    <a:pt x="594360" y="1968500"/>
                  </a:cubicBezTo>
                  <a:cubicBezTo>
                    <a:pt x="532130" y="1991360"/>
                    <a:pt x="468630" y="1979930"/>
                    <a:pt x="420370" y="1974850"/>
                  </a:cubicBezTo>
                  <a:cubicBezTo>
                    <a:pt x="386080" y="1972310"/>
                    <a:pt x="356870" y="1972310"/>
                    <a:pt x="331470" y="1955800"/>
                  </a:cubicBezTo>
                  <a:cubicBezTo>
                    <a:pt x="299720" y="1936750"/>
                    <a:pt x="283210" y="1879600"/>
                    <a:pt x="252730" y="1852930"/>
                  </a:cubicBezTo>
                  <a:cubicBezTo>
                    <a:pt x="226060" y="1830070"/>
                    <a:pt x="190500" y="1833880"/>
                    <a:pt x="165100" y="1803400"/>
                  </a:cubicBezTo>
                  <a:cubicBezTo>
                    <a:pt x="119380" y="1748790"/>
                    <a:pt x="90170" y="1606550"/>
                    <a:pt x="64770" y="1508760"/>
                  </a:cubicBezTo>
                  <a:cubicBezTo>
                    <a:pt x="40640" y="1414780"/>
                    <a:pt x="22860" y="1333500"/>
                    <a:pt x="12700" y="1228090"/>
                  </a:cubicBezTo>
                  <a:cubicBezTo>
                    <a:pt x="0" y="1096010"/>
                    <a:pt x="5080" y="905510"/>
                    <a:pt x="12700" y="777240"/>
                  </a:cubicBezTo>
                  <a:cubicBezTo>
                    <a:pt x="19050" y="683260"/>
                    <a:pt x="22860" y="591820"/>
                    <a:pt x="44450" y="530860"/>
                  </a:cubicBezTo>
                  <a:cubicBezTo>
                    <a:pt x="57150" y="492760"/>
                    <a:pt x="69850" y="477520"/>
                    <a:pt x="96520" y="443230"/>
                  </a:cubicBezTo>
                  <a:cubicBezTo>
                    <a:pt x="144780" y="381000"/>
                    <a:pt x="273050" y="278130"/>
                    <a:pt x="331470" y="205740"/>
                  </a:cubicBezTo>
                  <a:cubicBezTo>
                    <a:pt x="374650" y="153670"/>
                    <a:pt x="393700" y="90170"/>
                    <a:pt x="430530" y="58420"/>
                  </a:cubicBezTo>
                  <a:cubicBezTo>
                    <a:pt x="458470" y="33020"/>
                    <a:pt x="494030" y="16510"/>
                    <a:pt x="520700" y="12700"/>
                  </a:cubicBezTo>
                  <a:cubicBezTo>
                    <a:pt x="541020" y="8890"/>
                    <a:pt x="561340" y="11430"/>
                    <a:pt x="576580" y="20320"/>
                  </a:cubicBezTo>
                  <a:cubicBezTo>
                    <a:pt x="594360" y="31750"/>
                    <a:pt x="613410" y="60960"/>
                    <a:pt x="615950" y="81280"/>
                  </a:cubicBezTo>
                  <a:cubicBezTo>
                    <a:pt x="619760" y="99060"/>
                    <a:pt x="610870" y="121920"/>
                    <a:pt x="601980" y="134620"/>
                  </a:cubicBezTo>
                  <a:cubicBezTo>
                    <a:pt x="595630" y="146050"/>
                    <a:pt x="574040" y="158750"/>
                    <a:pt x="574040" y="158750"/>
                  </a:cubicBezTo>
                </a:path>
              </a:pathLst>
            </a:custGeom>
            <a:solidFill>
              <a:srgbClr val="14AE5C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2" id="12"/>
          <p:cNvGrpSpPr/>
          <p:nvPr/>
        </p:nvGrpSpPr>
        <p:grpSpPr>
          <a:xfrm rot="0">
            <a:off x="13085445" y="2571750"/>
            <a:ext cx="1063942" cy="1201102"/>
            <a:chOff x="0" y="0"/>
            <a:chExt cx="1418590" cy="160147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49530" y="41910"/>
              <a:ext cx="1328420" cy="1513840"/>
            </a:xfrm>
            <a:custGeom>
              <a:avLst/>
              <a:gdLst/>
              <a:ahLst/>
              <a:cxnLst/>
              <a:rect r="r" b="b" t="t" l="l"/>
              <a:pathLst>
                <a:path h="1513840" w="1328420">
                  <a:moveTo>
                    <a:pt x="673100" y="231140"/>
                  </a:moveTo>
                  <a:cubicBezTo>
                    <a:pt x="469900" y="240030"/>
                    <a:pt x="450850" y="264160"/>
                    <a:pt x="424180" y="283210"/>
                  </a:cubicBezTo>
                  <a:cubicBezTo>
                    <a:pt x="396240" y="304800"/>
                    <a:pt x="361950" y="326390"/>
                    <a:pt x="341630" y="354330"/>
                  </a:cubicBezTo>
                  <a:cubicBezTo>
                    <a:pt x="322580" y="381000"/>
                    <a:pt x="326390" y="422910"/>
                    <a:pt x="306070" y="450850"/>
                  </a:cubicBezTo>
                  <a:cubicBezTo>
                    <a:pt x="285750" y="478790"/>
                    <a:pt x="241300" y="495300"/>
                    <a:pt x="217170" y="519430"/>
                  </a:cubicBezTo>
                  <a:cubicBezTo>
                    <a:pt x="196850" y="539750"/>
                    <a:pt x="177800" y="556260"/>
                    <a:pt x="167640" y="585470"/>
                  </a:cubicBezTo>
                  <a:cubicBezTo>
                    <a:pt x="153670" y="627380"/>
                    <a:pt x="157480" y="704850"/>
                    <a:pt x="163830" y="754380"/>
                  </a:cubicBezTo>
                  <a:cubicBezTo>
                    <a:pt x="167640" y="791210"/>
                    <a:pt x="172720" y="821690"/>
                    <a:pt x="190500" y="853440"/>
                  </a:cubicBezTo>
                  <a:cubicBezTo>
                    <a:pt x="214630" y="894080"/>
                    <a:pt x="275590" y="922020"/>
                    <a:pt x="308610" y="969010"/>
                  </a:cubicBezTo>
                  <a:cubicBezTo>
                    <a:pt x="345440" y="1024890"/>
                    <a:pt x="358140" y="1121410"/>
                    <a:pt x="391160" y="1170940"/>
                  </a:cubicBezTo>
                  <a:cubicBezTo>
                    <a:pt x="415290" y="1205230"/>
                    <a:pt x="436880" y="1223010"/>
                    <a:pt x="468630" y="1248410"/>
                  </a:cubicBezTo>
                  <a:cubicBezTo>
                    <a:pt x="510540" y="1280160"/>
                    <a:pt x="568960" y="1339850"/>
                    <a:pt x="626110" y="1341120"/>
                  </a:cubicBezTo>
                  <a:cubicBezTo>
                    <a:pt x="694690" y="1341120"/>
                    <a:pt x="795020" y="1235710"/>
                    <a:pt x="854710" y="1207770"/>
                  </a:cubicBezTo>
                  <a:cubicBezTo>
                    <a:pt x="891540" y="1189990"/>
                    <a:pt x="914400" y="1197610"/>
                    <a:pt x="946150" y="1172210"/>
                  </a:cubicBezTo>
                  <a:cubicBezTo>
                    <a:pt x="1007110" y="1123950"/>
                    <a:pt x="1113790" y="982980"/>
                    <a:pt x="1146810" y="876300"/>
                  </a:cubicBezTo>
                  <a:cubicBezTo>
                    <a:pt x="1179830" y="773430"/>
                    <a:pt x="1181100" y="648970"/>
                    <a:pt x="1151890" y="548640"/>
                  </a:cubicBezTo>
                  <a:cubicBezTo>
                    <a:pt x="1121410" y="448310"/>
                    <a:pt x="1040130" y="337820"/>
                    <a:pt x="967740" y="275590"/>
                  </a:cubicBezTo>
                  <a:cubicBezTo>
                    <a:pt x="908050" y="224790"/>
                    <a:pt x="817880" y="195580"/>
                    <a:pt x="767080" y="180340"/>
                  </a:cubicBezTo>
                  <a:cubicBezTo>
                    <a:pt x="737870" y="172720"/>
                    <a:pt x="715010" y="181610"/>
                    <a:pt x="695960" y="172720"/>
                  </a:cubicBezTo>
                  <a:cubicBezTo>
                    <a:pt x="679450" y="165100"/>
                    <a:pt x="664210" y="149860"/>
                    <a:pt x="655320" y="134620"/>
                  </a:cubicBezTo>
                  <a:cubicBezTo>
                    <a:pt x="647700" y="119380"/>
                    <a:pt x="643890" y="97790"/>
                    <a:pt x="647700" y="80010"/>
                  </a:cubicBezTo>
                  <a:cubicBezTo>
                    <a:pt x="650240" y="63500"/>
                    <a:pt x="660400" y="44450"/>
                    <a:pt x="673100" y="31750"/>
                  </a:cubicBezTo>
                  <a:cubicBezTo>
                    <a:pt x="685800" y="20320"/>
                    <a:pt x="706120" y="11430"/>
                    <a:pt x="722630" y="8890"/>
                  </a:cubicBezTo>
                  <a:cubicBezTo>
                    <a:pt x="740410" y="7620"/>
                    <a:pt x="762000" y="12700"/>
                    <a:pt x="777240" y="21590"/>
                  </a:cubicBezTo>
                  <a:cubicBezTo>
                    <a:pt x="791210" y="30480"/>
                    <a:pt x="806450" y="45720"/>
                    <a:pt x="811530" y="63500"/>
                  </a:cubicBezTo>
                  <a:cubicBezTo>
                    <a:pt x="817880" y="85090"/>
                    <a:pt x="816610" y="124460"/>
                    <a:pt x="802640" y="143510"/>
                  </a:cubicBezTo>
                  <a:cubicBezTo>
                    <a:pt x="789940" y="162560"/>
                    <a:pt x="755650" y="181610"/>
                    <a:pt x="731520" y="180340"/>
                  </a:cubicBezTo>
                  <a:cubicBezTo>
                    <a:pt x="707390" y="180340"/>
                    <a:pt x="674370" y="162560"/>
                    <a:pt x="660400" y="142240"/>
                  </a:cubicBezTo>
                  <a:cubicBezTo>
                    <a:pt x="647700" y="123190"/>
                    <a:pt x="643890" y="85090"/>
                    <a:pt x="652780" y="62230"/>
                  </a:cubicBezTo>
                  <a:cubicBezTo>
                    <a:pt x="661670" y="40640"/>
                    <a:pt x="684530" y="17780"/>
                    <a:pt x="713740" y="11430"/>
                  </a:cubicBezTo>
                  <a:cubicBezTo>
                    <a:pt x="767080" y="0"/>
                    <a:pt x="900430" y="54610"/>
                    <a:pt x="961390" y="82550"/>
                  </a:cubicBezTo>
                  <a:cubicBezTo>
                    <a:pt x="1002030" y="101600"/>
                    <a:pt x="1022350" y="119380"/>
                    <a:pt x="1054100" y="147320"/>
                  </a:cubicBezTo>
                  <a:cubicBezTo>
                    <a:pt x="1093470" y="181610"/>
                    <a:pt x="1143000" y="236220"/>
                    <a:pt x="1173480" y="279400"/>
                  </a:cubicBezTo>
                  <a:cubicBezTo>
                    <a:pt x="1197610" y="312420"/>
                    <a:pt x="1206500" y="350520"/>
                    <a:pt x="1228090" y="378460"/>
                  </a:cubicBezTo>
                  <a:cubicBezTo>
                    <a:pt x="1247140" y="401320"/>
                    <a:pt x="1275080" y="408940"/>
                    <a:pt x="1290320" y="434340"/>
                  </a:cubicBezTo>
                  <a:cubicBezTo>
                    <a:pt x="1308100" y="463550"/>
                    <a:pt x="1313180" y="500380"/>
                    <a:pt x="1318260" y="548640"/>
                  </a:cubicBezTo>
                  <a:cubicBezTo>
                    <a:pt x="1328420" y="631190"/>
                    <a:pt x="1325880" y="801370"/>
                    <a:pt x="1314450" y="890270"/>
                  </a:cubicBezTo>
                  <a:cubicBezTo>
                    <a:pt x="1306830" y="948690"/>
                    <a:pt x="1303020" y="991870"/>
                    <a:pt x="1278890" y="1033780"/>
                  </a:cubicBezTo>
                  <a:cubicBezTo>
                    <a:pt x="1254760" y="1076960"/>
                    <a:pt x="1195070" y="1108710"/>
                    <a:pt x="1169670" y="1143000"/>
                  </a:cubicBezTo>
                  <a:cubicBezTo>
                    <a:pt x="1153160" y="1167130"/>
                    <a:pt x="1151890" y="1187450"/>
                    <a:pt x="1134110" y="1211580"/>
                  </a:cubicBezTo>
                  <a:cubicBezTo>
                    <a:pt x="1112520" y="1242060"/>
                    <a:pt x="1074420" y="1287780"/>
                    <a:pt x="1042670" y="1309370"/>
                  </a:cubicBezTo>
                  <a:cubicBezTo>
                    <a:pt x="1017270" y="1325880"/>
                    <a:pt x="995680" y="1320800"/>
                    <a:pt x="962660" y="1336040"/>
                  </a:cubicBezTo>
                  <a:cubicBezTo>
                    <a:pt x="900430" y="1366520"/>
                    <a:pt x="781050" y="1473200"/>
                    <a:pt x="708660" y="1497330"/>
                  </a:cubicBezTo>
                  <a:cubicBezTo>
                    <a:pt x="661670" y="1513840"/>
                    <a:pt x="622300" y="1512570"/>
                    <a:pt x="584200" y="1508760"/>
                  </a:cubicBezTo>
                  <a:cubicBezTo>
                    <a:pt x="549910" y="1506220"/>
                    <a:pt x="524510" y="1503680"/>
                    <a:pt x="488950" y="1483360"/>
                  </a:cubicBezTo>
                  <a:cubicBezTo>
                    <a:pt x="426720" y="1449070"/>
                    <a:pt x="314960" y="1346200"/>
                    <a:pt x="261620" y="1271270"/>
                  </a:cubicBezTo>
                  <a:cubicBezTo>
                    <a:pt x="217170" y="1209040"/>
                    <a:pt x="213360" y="1131570"/>
                    <a:pt x="176530" y="1075690"/>
                  </a:cubicBezTo>
                  <a:cubicBezTo>
                    <a:pt x="143510" y="1022350"/>
                    <a:pt x="82550" y="985520"/>
                    <a:pt x="54610" y="938530"/>
                  </a:cubicBezTo>
                  <a:cubicBezTo>
                    <a:pt x="30480" y="896620"/>
                    <a:pt x="20320" y="857250"/>
                    <a:pt x="11430" y="810260"/>
                  </a:cubicBezTo>
                  <a:cubicBezTo>
                    <a:pt x="1270" y="755650"/>
                    <a:pt x="0" y="676910"/>
                    <a:pt x="1270" y="627380"/>
                  </a:cubicBezTo>
                  <a:cubicBezTo>
                    <a:pt x="2540" y="593090"/>
                    <a:pt x="6350" y="568960"/>
                    <a:pt x="12700" y="542290"/>
                  </a:cubicBezTo>
                  <a:cubicBezTo>
                    <a:pt x="20320" y="514350"/>
                    <a:pt x="29210" y="487680"/>
                    <a:pt x="44450" y="463550"/>
                  </a:cubicBezTo>
                  <a:cubicBezTo>
                    <a:pt x="62230" y="439420"/>
                    <a:pt x="90170" y="415290"/>
                    <a:pt x="115570" y="396240"/>
                  </a:cubicBezTo>
                  <a:cubicBezTo>
                    <a:pt x="139700" y="378460"/>
                    <a:pt x="171450" y="375920"/>
                    <a:pt x="193040" y="353060"/>
                  </a:cubicBezTo>
                  <a:cubicBezTo>
                    <a:pt x="219710" y="323850"/>
                    <a:pt x="228600" y="256540"/>
                    <a:pt x="252730" y="223520"/>
                  </a:cubicBezTo>
                  <a:cubicBezTo>
                    <a:pt x="270510" y="196850"/>
                    <a:pt x="285750" y="182880"/>
                    <a:pt x="313690" y="163830"/>
                  </a:cubicBezTo>
                  <a:cubicBezTo>
                    <a:pt x="356870" y="133350"/>
                    <a:pt x="434340" y="92710"/>
                    <a:pt x="497840" y="78740"/>
                  </a:cubicBezTo>
                  <a:cubicBezTo>
                    <a:pt x="560070" y="64770"/>
                    <a:pt x="650240" y="66040"/>
                    <a:pt x="690880" y="78740"/>
                  </a:cubicBezTo>
                  <a:cubicBezTo>
                    <a:pt x="713740" y="86360"/>
                    <a:pt x="726440" y="96520"/>
                    <a:pt x="736600" y="110490"/>
                  </a:cubicBezTo>
                  <a:cubicBezTo>
                    <a:pt x="746760" y="124460"/>
                    <a:pt x="751840" y="146050"/>
                    <a:pt x="749300" y="163830"/>
                  </a:cubicBezTo>
                  <a:cubicBezTo>
                    <a:pt x="748030" y="180340"/>
                    <a:pt x="736600" y="200660"/>
                    <a:pt x="723900" y="212090"/>
                  </a:cubicBezTo>
                  <a:cubicBezTo>
                    <a:pt x="711200" y="223520"/>
                    <a:pt x="673100" y="231140"/>
                    <a:pt x="673100" y="231140"/>
                  </a:cubicBezTo>
                </a:path>
              </a:pathLst>
            </a:custGeom>
            <a:solidFill>
              <a:srgbClr val="14AE5C"/>
            </a:solidFill>
            <a:ln cap="sq">
              <a:noFill/>
              <a:prstDash val="solid"/>
              <a:miter/>
            </a:ln>
          </p:spPr>
        </p:sp>
      </p:grp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59493" y="319219"/>
            <a:ext cx="3439906" cy="1418961"/>
          </a:xfrm>
          <a:custGeom>
            <a:avLst/>
            <a:gdLst/>
            <a:ahLst/>
            <a:cxnLst/>
            <a:rect r="r" b="b" t="t" l="l"/>
            <a:pathLst>
              <a:path h="1418961" w="3439906">
                <a:moveTo>
                  <a:pt x="0" y="0"/>
                </a:moveTo>
                <a:lnTo>
                  <a:pt x="3439905" y="0"/>
                </a:lnTo>
                <a:lnTo>
                  <a:pt x="3439905" y="1418962"/>
                </a:lnTo>
                <a:lnTo>
                  <a:pt x="0" y="14189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2711573" y="2135635"/>
            <a:ext cx="3086100" cy="7122665"/>
            <a:chOff x="0" y="0"/>
            <a:chExt cx="812800" cy="187592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1875928"/>
            </a:xfrm>
            <a:custGeom>
              <a:avLst/>
              <a:gdLst/>
              <a:ahLst/>
              <a:cxnLst/>
              <a:rect r="r" b="b" t="t" l="l"/>
              <a:pathLst>
                <a:path h="1875928" w="812800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1747988"/>
                  </a:lnTo>
                  <a:cubicBezTo>
                    <a:pt x="812800" y="1781920"/>
                    <a:pt x="799321" y="1814462"/>
                    <a:pt x="775327" y="1838455"/>
                  </a:cubicBezTo>
                  <a:cubicBezTo>
                    <a:pt x="751333" y="1862449"/>
                    <a:pt x="718791" y="1875928"/>
                    <a:pt x="684859" y="1875928"/>
                  </a:cubicBezTo>
                  <a:lnTo>
                    <a:pt x="127941" y="1875928"/>
                  </a:lnTo>
                  <a:cubicBezTo>
                    <a:pt x="94009" y="1875928"/>
                    <a:pt x="61467" y="1862449"/>
                    <a:pt x="37473" y="1838455"/>
                  </a:cubicBezTo>
                  <a:cubicBezTo>
                    <a:pt x="13479" y="1814462"/>
                    <a:pt x="0" y="1781920"/>
                    <a:pt x="0" y="1747988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solidFill>
              <a:srgbClr val="FB8500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812800" cy="19140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9851210" y="3460234"/>
            <a:ext cx="7408090" cy="5489548"/>
          </a:xfrm>
          <a:custGeom>
            <a:avLst/>
            <a:gdLst/>
            <a:ahLst/>
            <a:cxnLst/>
            <a:rect r="r" b="b" t="t" l="l"/>
            <a:pathLst>
              <a:path h="5489548" w="7408090">
                <a:moveTo>
                  <a:pt x="0" y="0"/>
                </a:moveTo>
                <a:lnTo>
                  <a:pt x="7408090" y="0"/>
                </a:lnTo>
                <a:lnTo>
                  <a:pt x="7408090" y="5489548"/>
                </a:lnTo>
                <a:lnTo>
                  <a:pt x="0" y="54895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81061" y="2196451"/>
            <a:ext cx="11433325" cy="1028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  <a:spcBef>
                <a:spcPct val="0"/>
              </a:spcBef>
            </a:pPr>
            <a:r>
              <a:rPr lang="en-US" b="true" sz="6000">
                <a:solidFill>
                  <a:srgbClr val="FB85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Encourage Bundled Purchases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59493" y="319219"/>
            <a:ext cx="3439906" cy="1418961"/>
          </a:xfrm>
          <a:custGeom>
            <a:avLst/>
            <a:gdLst/>
            <a:ahLst/>
            <a:cxnLst/>
            <a:rect r="r" b="b" t="t" l="l"/>
            <a:pathLst>
              <a:path h="1418961" w="3439906">
                <a:moveTo>
                  <a:pt x="0" y="0"/>
                </a:moveTo>
                <a:lnTo>
                  <a:pt x="3439905" y="0"/>
                </a:lnTo>
                <a:lnTo>
                  <a:pt x="3439905" y="1418962"/>
                </a:lnTo>
                <a:lnTo>
                  <a:pt x="0" y="14189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2711573" y="2135635"/>
            <a:ext cx="3086100" cy="7122665"/>
            <a:chOff x="0" y="0"/>
            <a:chExt cx="812800" cy="187592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1875928"/>
            </a:xfrm>
            <a:custGeom>
              <a:avLst/>
              <a:gdLst/>
              <a:ahLst/>
              <a:cxnLst/>
              <a:rect r="r" b="b" t="t" l="l"/>
              <a:pathLst>
                <a:path h="1875928" w="812800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1747988"/>
                  </a:lnTo>
                  <a:cubicBezTo>
                    <a:pt x="812800" y="1781920"/>
                    <a:pt x="799321" y="1814462"/>
                    <a:pt x="775327" y="1838455"/>
                  </a:cubicBezTo>
                  <a:cubicBezTo>
                    <a:pt x="751333" y="1862449"/>
                    <a:pt x="718791" y="1875928"/>
                    <a:pt x="684859" y="1875928"/>
                  </a:cubicBezTo>
                  <a:lnTo>
                    <a:pt x="127941" y="1875928"/>
                  </a:lnTo>
                  <a:cubicBezTo>
                    <a:pt x="94009" y="1875928"/>
                    <a:pt x="61467" y="1862449"/>
                    <a:pt x="37473" y="1838455"/>
                  </a:cubicBezTo>
                  <a:cubicBezTo>
                    <a:pt x="13479" y="1814462"/>
                    <a:pt x="0" y="1781920"/>
                    <a:pt x="0" y="1747988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solidFill>
              <a:srgbClr val="FB8500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812800" cy="19140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964619" y="3796651"/>
            <a:ext cx="691064" cy="691064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FFDB4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165100"/>
              <a:ext cx="711200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9851210" y="3460234"/>
            <a:ext cx="7408090" cy="5489548"/>
          </a:xfrm>
          <a:custGeom>
            <a:avLst/>
            <a:gdLst/>
            <a:ahLst/>
            <a:cxnLst/>
            <a:rect r="r" b="b" t="t" l="l"/>
            <a:pathLst>
              <a:path h="5489548" w="7408090">
                <a:moveTo>
                  <a:pt x="0" y="0"/>
                </a:moveTo>
                <a:lnTo>
                  <a:pt x="7408090" y="0"/>
                </a:lnTo>
                <a:lnTo>
                  <a:pt x="7408090" y="5489548"/>
                </a:lnTo>
                <a:lnTo>
                  <a:pt x="0" y="54895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-1747006">
            <a:off x="15459299" y="7015557"/>
            <a:ext cx="2183470" cy="1155207"/>
            <a:chOff x="0" y="0"/>
            <a:chExt cx="1536283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536283" cy="812800"/>
            </a:xfrm>
            <a:custGeom>
              <a:avLst/>
              <a:gdLst/>
              <a:ahLst/>
              <a:cxnLst/>
              <a:rect r="r" b="b" t="t" l="l"/>
              <a:pathLst>
                <a:path h="812800" w="1536283">
                  <a:moveTo>
                    <a:pt x="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1536283" y="203200"/>
                  </a:lnTo>
                  <a:lnTo>
                    <a:pt x="1536283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0" y="406400"/>
                  </a:lnTo>
                  <a:close/>
                </a:path>
              </a:pathLst>
            </a:custGeom>
            <a:solidFill>
              <a:srgbClr val="FFBC00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101600" y="165100"/>
              <a:ext cx="1434683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481061" y="2196451"/>
            <a:ext cx="11433325" cy="1028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  <a:spcBef>
                <a:spcPct val="0"/>
              </a:spcBef>
            </a:pPr>
            <a:r>
              <a:rPr lang="en-US" b="true" sz="6000">
                <a:solidFill>
                  <a:srgbClr val="FB85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Encourage Bundled Purchases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979445" y="3720451"/>
            <a:ext cx="6898225" cy="4908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Customers who </a:t>
            </a:r>
            <a:r>
              <a:rPr lang="en-US" sz="3999">
                <a:solidFill>
                  <a:srgbClr val="FFBC00"/>
                </a:solidFill>
                <a:latin typeface="Canva Sans"/>
                <a:ea typeface="Canva Sans"/>
                <a:cs typeface="Canva Sans"/>
                <a:sym typeface="Canva Sans"/>
              </a:rPr>
              <a:t>spend more on fruits also tend to spend more on sweet products</a:t>
            </a:r>
            <a:r>
              <a:rPr lang="en-US" sz="39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, with a </a:t>
            </a:r>
            <a:r>
              <a:rPr lang="en-US" sz="3999">
                <a:solidFill>
                  <a:srgbClr val="FB8500"/>
                </a:solidFill>
                <a:latin typeface="Canva Sans"/>
                <a:ea typeface="Canva Sans"/>
                <a:cs typeface="Canva Sans"/>
                <a:sym typeface="Canva Sans"/>
              </a:rPr>
              <a:t>moderate positive correlation (0.5835)</a:t>
            </a:r>
            <a:r>
              <a:rPr lang="en-US" sz="39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, indicating a potential purchasing pattern.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8617443"/>
            <a:chOff x="0" y="0"/>
            <a:chExt cx="4816593" cy="226961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2269615"/>
            </a:xfrm>
            <a:custGeom>
              <a:avLst/>
              <a:gdLst/>
              <a:ahLst/>
              <a:cxnLst/>
              <a:rect r="r" b="b" t="t" l="l"/>
              <a:pathLst>
                <a:path h="2269615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269615"/>
                  </a:lnTo>
                  <a:lnTo>
                    <a:pt x="0" y="2269615"/>
                  </a:lnTo>
                  <a:close/>
                </a:path>
              </a:pathLst>
            </a:custGeom>
            <a:solidFill>
              <a:srgbClr val="FB85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16593" cy="23077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2816618" y="3479492"/>
            <a:ext cx="11061204" cy="2066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0"/>
              </a:lnSpc>
            </a:pPr>
            <a:r>
              <a:rPr lang="en-US" sz="12000">
                <a:solidFill>
                  <a:srgbClr val="FFFFFF"/>
                </a:solidFill>
                <a:latin typeface="Eastman Grotesque"/>
                <a:ea typeface="Eastman Grotesque"/>
                <a:cs typeface="Eastman Grotesque"/>
                <a:sym typeface="Eastman Grotesque"/>
              </a:rPr>
              <a:t>Actionable Plans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230777" y="2574617"/>
            <a:ext cx="179555" cy="4114800"/>
          </a:xfrm>
          <a:custGeom>
            <a:avLst/>
            <a:gdLst/>
            <a:ahLst/>
            <a:cxnLst/>
            <a:rect r="r" b="b" t="t" l="l"/>
            <a:pathLst>
              <a:path h="4114800" w="179555">
                <a:moveTo>
                  <a:pt x="0" y="0"/>
                </a:moveTo>
                <a:lnTo>
                  <a:pt x="179554" y="0"/>
                </a:lnTo>
                <a:lnTo>
                  <a:pt x="17955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59493" y="319219"/>
            <a:ext cx="3439906" cy="1418961"/>
          </a:xfrm>
          <a:custGeom>
            <a:avLst/>
            <a:gdLst/>
            <a:ahLst/>
            <a:cxnLst/>
            <a:rect r="r" b="b" t="t" l="l"/>
            <a:pathLst>
              <a:path h="1418961" w="3439906">
                <a:moveTo>
                  <a:pt x="0" y="0"/>
                </a:moveTo>
                <a:lnTo>
                  <a:pt x="3439905" y="0"/>
                </a:lnTo>
                <a:lnTo>
                  <a:pt x="3439905" y="1418962"/>
                </a:lnTo>
                <a:lnTo>
                  <a:pt x="0" y="14189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2711573" y="2135635"/>
            <a:ext cx="3086100" cy="7122665"/>
            <a:chOff x="0" y="0"/>
            <a:chExt cx="812800" cy="187592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1875928"/>
            </a:xfrm>
            <a:custGeom>
              <a:avLst/>
              <a:gdLst/>
              <a:ahLst/>
              <a:cxnLst/>
              <a:rect r="r" b="b" t="t" l="l"/>
              <a:pathLst>
                <a:path h="1875928" w="812800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1747988"/>
                  </a:lnTo>
                  <a:cubicBezTo>
                    <a:pt x="812800" y="1781920"/>
                    <a:pt x="799321" y="1814462"/>
                    <a:pt x="775327" y="1838455"/>
                  </a:cubicBezTo>
                  <a:cubicBezTo>
                    <a:pt x="751333" y="1862449"/>
                    <a:pt x="718791" y="1875928"/>
                    <a:pt x="684859" y="1875928"/>
                  </a:cubicBezTo>
                  <a:lnTo>
                    <a:pt x="127941" y="1875928"/>
                  </a:lnTo>
                  <a:cubicBezTo>
                    <a:pt x="94009" y="1875928"/>
                    <a:pt x="61467" y="1862449"/>
                    <a:pt x="37473" y="1838455"/>
                  </a:cubicBezTo>
                  <a:cubicBezTo>
                    <a:pt x="13479" y="1814462"/>
                    <a:pt x="0" y="1781920"/>
                    <a:pt x="0" y="1747988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solidFill>
              <a:srgbClr val="FB8500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812800" cy="19140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979445" y="3535282"/>
            <a:ext cx="15069431" cy="2794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b="true">
                <a:solidFill>
                  <a:srgbClr val="FFBC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Wine &amp; Meat Campaigns:</a:t>
            </a:r>
          </a:p>
          <a:p>
            <a:pPr algn="l"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FB8500"/>
                </a:solidFill>
                <a:latin typeface="Canva Sans"/>
                <a:ea typeface="Canva Sans"/>
                <a:cs typeface="Canva Sans"/>
                <a:sym typeface="Canva Sans"/>
              </a:rPr>
              <a:t>May:</a:t>
            </a:r>
            <a:r>
              <a:rPr lang="en-US" sz="39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Pre-summer promotions to boost wine &amp; meat sales before July dip.</a:t>
            </a:r>
          </a:p>
          <a:p>
            <a:pPr algn="l" marL="863599" indent="-431800" lvl="1">
              <a:lnSpc>
                <a:spcPts val="5599"/>
              </a:lnSpc>
              <a:spcBef>
                <a:spcPct val="0"/>
              </a:spcBef>
              <a:buFont typeface="Arial"/>
              <a:buChar char="•"/>
            </a:pPr>
            <a:r>
              <a:rPr lang="en-US" sz="3999">
                <a:solidFill>
                  <a:srgbClr val="FB8500"/>
                </a:solidFill>
                <a:latin typeface="Canva Sans"/>
                <a:ea typeface="Canva Sans"/>
                <a:cs typeface="Canva Sans"/>
                <a:sym typeface="Canva Sans"/>
              </a:rPr>
              <a:t>Aug</a:t>
            </a:r>
            <a:r>
              <a:rPr lang="en-US" sz="3999">
                <a:solidFill>
                  <a:srgbClr val="FB8500"/>
                </a:solidFill>
                <a:latin typeface="Canva Sans"/>
                <a:ea typeface="Canva Sans"/>
                <a:cs typeface="Canva Sans"/>
                <a:sym typeface="Canva Sans"/>
              </a:rPr>
              <a:t>-Nov</a:t>
            </a:r>
            <a:r>
              <a:rPr lang="en-US" sz="39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: Holiday deals to maximize wine sales.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10547" y="2021335"/>
            <a:ext cx="15494859" cy="1028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  <a:spcBef>
                <a:spcPct val="0"/>
              </a:spcBef>
            </a:pPr>
            <a:r>
              <a:rPr lang="en-US" b="true" sz="6000">
                <a:solidFill>
                  <a:srgbClr val="FB85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Leverage Seasonal Peaks for Promotions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028700" y="3611482"/>
            <a:ext cx="691064" cy="691064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FFDB4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165100"/>
              <a:ext cx="711200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59493" y="319219"/>
            <a:ext cx="3439906" cy="1418961"/>
          </a:xfrm>
          <a:custGeom>
            <a:avLst/>
            <a:gdLst/>
            <a:ahLst/>
            <a:cxnLst/>
            <a:rect r="r" b="b" t="t" l="l"/>
            <a:pathLst>
              <a:path h="1418961" w="3439906">
                <a:moveTo>
                  <a:pt x="0" y="0"/>
                </a:moveTo>
                <a:lnTo>
                  <a:pt x="3439905" y="0"/>
                </a:lnTo>
                <a:lnTo>
                  <a:pt x="3439905" y="1418962"/>
                </a:lnTo>
                <a:lnTo>
                  <a:pt x="0" y="14189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2711573" y="2135635"/>
            <a:ext cx="3086100" cy="7122665"/>
            <a:chOff x="0" y="0"/>
            <a:chExt cx="812800" cy="187592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1875928"/>
            </a:xfrm>
            <a:custGeom>
              <a:avLst/>
              <a:gdLst/>
              <a:ahLst/>
              <a:cxnLst/>
              <a:rect r="r" b="b" t="t" l="l"/>
              <a:pathLst>
                <a:path h="1875928" w="812800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1747988"/>
                  </a:lnTo>
                  <a:cubicBezTo>
                    <a:pt x="812800" y="1781920"/>
                    <a:pt x="799321" y="1814462"/>
                    <a:pt x="775327" y="1838455"/>
                  </a:cubicBezTo>
                  <a:cubicBezTo>
                    <a:pt x="751333" y="1862449"/>
                    <a:pt x="718791" y="1875928"/>
                    <a:pt x="684859" y="1875928"/>
                  </a:cubicBezTo>
                  <a:lnTo>
                    <a:pt x="127941" y="1875928"/>
                  </a:lnTo>
                  <a:cubicBezTo>
                    <a:pt x="94009" y="1875928"/>
                    <a:pt x="61467" y="1862449"/>
                    <a:pt x="37473" y="1838455"/>
                  </a:cubicBezTo>
                  <a:cubicBezTo>
                    <a:pt x="13479" y="1814462"/>
                    <a:pt x="0" y="1781920"/>
                    <a:pt x="0" y="1747988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solidFill>
              <a:srgbClr val="FB8500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812800" cy="19140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028700" y="5617554"/>
            <a:ext cx="691064" cy="691064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FFDB4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165100"/>
              <a:ext cx="711200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028700" y="3414104"/>
            <a:ext cx="691064" cy="691064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FFDB4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165100"/>
              <a:ext cx="711200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7082497" y="6976454"/>
            <a:ext cx="6096957" cy="3048479"/>
          </a:xfrm>
          <a:custGeom>
            <a:avLst/>
            <a:gdLst/>
            <a:ahLst/>
            <a:cxnLst/>
            <a:rect r="r" b="b" t="t" l="l"/>
            <a:pathLst>
              <a:path h="3048479" w="6096957">
                <a:moveTo>
                  <a:pt x="0" y="0"/>
                </a:moveTo>
                <a:lnTo>
                  <a:pt x="6096957" y="0"/>
                </a:lnTo>
                <a:lnTo>
                  <a:pt x="6096957" y="3048479"/>
                </a:lnTo>
                <a:lnTo>
                  <a:pt x="0" y="304847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481061" y="2196451"/>
            <a:ext cx="11433325" cy="1028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  <a:spcBef>
                <a:spcPct val="0"/>
              </a:spcBef>
            </a:pPr>
            <a:r>
              <a:rPr lang="en-US" b="true" sz="6000">
                <a:solidFill>
                  <a:srgbClr val="FB85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Encourage Bundled Purchases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979445" y="3337904"/>
            <a:ext cx="15279855" cy="2089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b="true" sz="3999">
                <a:solidFill>
                  <a:srgbClr val="FFBC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Bundled Promotions:</a:t>
            </a:r>
            <a:r>
              <a:rPr lang="en-US" sz="39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Offer </a:t>
            </a:r>
            <a:r>
              <a:rPr lang="en-US" sz="3999">
                <a:solidFill>
                  <a:srgbClr val="FB8500"/>
                </a:solidFill>
                <a:latin typeface="Canva Sans"/>
                <a:ea typeface="Canva Sans"/>
                <a:cs typeface="Canva Sans"/>
                <a:sym typeface="Canva Sans"/>
              </a:rPr>
              <a:t>discounted fruit &amp; sweet</a:t>
            </a:r>
            <a:r>
              <a:rPr lang="en-US" sz="39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product bundles to boost cross-category sales. (</a:t>
            </a:r>
            <a:r>
              <a:rPr lang="en-US" sz="3999">
                <a:solidFill>
                  <a:srgbClr val="FB8500"/>
                </a:solidFill>
                <a:latin typeface="Canva Sans"/>
                <a:ea typeface="Canva Sans"/>
                <a:cs typeface="Canva Sans"/>
                <a:sym typeface="Canva Sans"/>
              </a:rPr>
              <a:t>exclusive deals in summer</a:t>
            </a:r>
            <a:r>
              <a:rPr lang="en-US" sz="39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)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979445" y="5541354"/>
            <a:ext cx="15069431" cy="2794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b="true">
                <a:solidFill>
                  <a:srgbClr val="FFBC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Deal Purchase Timing:</a:t>
            </a:r>
          </a:p>
          <a:p>
            <a:pPr algn="l"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FB8500"/>
                </a:solidFill>
                <a:latin typeface="Canva Sans"/>
                <a:ea typeface="Canva Sans"/>
                <a:cs typeface="Canva Sans"/>
                <a:sym typeface="Canva Sans"/>
              </a:rPr>
              <a:t>July:</a:t>
            </a:r>
            <a:r>
              <a:rPr lang="en-US" sz="39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Launch exclusive summer promotions to offset deal purchase dip.</a:t>
            </a:r>
          </a:p>
          <a:p>
            <a:pPr algn="l">
              <a:lnSpc>
                <a:spcPts val="559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59493" y="319219"/>
            <a:ext cx="3439906" cy="1418961"/>
          </a:xfrm>
          <a:custGeom>
            <a:avLst/>
            <a:gdLst/>
            <a:ahLst/>
            <a:cxnLst/>
            <a:rect r="r" b="b" t="t" l="l"/>
            <a:pathLst>
              <a:path h="1418961" w="3439906">
                <a:moveTo>
                  <a:pt x="0" y="0"/>
                </a:moveTo>
                <a:lnTo>
                  <a:pt x="3439905" y="0"/>
                </a:lnTo>
                <a:lnTo>
                  <a:pt x="3439905" y="1418962"/>
                </a:lnTo>
                <a:lnTo>
                  <a:pt x="0" y="14189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2711573" y="2135635"/>
            <a:ext cx="3086100" cy="7122665"/>
            <a:chOff x="0" y="0"/>
            <a:chExt cx="812800" cy="187592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1875928"/>
            </a:xfrm>
            <a:custGeom>
              <a:avLst/>
              <a:gdLst/>
              <a:ahLst/>
              <a:cxnLst/>
              <a:rect r="r" b="b" t="t" l="l"/>
              <a:pathLst>
                <a:path h="1875928" w="812800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1747988"/>
                  </a:lnTo>
                  <a:cubicBezTo>
                    <a:pt x="812800" y="1781920"/>
                    <a:pt x="799321" y="1814462"/>
                    <a:pt x="775327" y="1838455"/>
                  </a:cubicBezTo>
                  <a:cubicBezTo>
                    <a:pt x="751333" y="1862449"/>
                    <a:pt x="718791" y="1875928"/>
                    <a:pt x="684859" y="1875928"/>
                  </a:cubicBezTo>
                  <a:lnTo>
                    <a:pt x="127941" y="1875928"/>
                  </a:lnTo>
                  <a:cubicBezTo>
                    <a:pt x="94009" y="1875928"/>
                    <a:pt x="61467" y="1862449"/>
                    <a:pt x="37473" y="1838455"/>
                  </a:cubicBezTo>
                  <a:cubicBezTo>
                    <a:pt x="13479" y="1814462"/>
                    <a:pt x="0" y="1781920"/>
                    <a:pt x="0" y="1747988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solidFill>
              <a:srgbClr val="FB8500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812800" cy="19140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028700" y="4452436"/>
            <a:ext cx="691064" cy="691064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FFDB4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165100"/>
              <a:ext cx="711200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8072320" y="5890234"/>
            <a:ext cx="7371902" cy="4146695"/>
          </a:xfrm>
          <a:custGeom>
            <a:avLst/>
            <a:gdLst/>
            <a:ahLst/>
            <a:cxnLst/>
            <a:rect r="r" b="b" t="t" l="l"/>
            <a:pathLst>
              <a:path h="4146695" w="7371902">
                <a:moveTo>
                  <a:pt x="0" y="0"/>
                </a:moveTo>
                <a:lnTo>
                  <a:pt x="7371903" y="0"/>
                </a:lnTo>
                <a:lnTo>
                  <a:pt x="7371903" y="4146696"/>
                </a:lnTo>
                <a:lnTo>
                  <a:pt x="0" y="414669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481061" y="2196451"/>
            <a:ext cx="17325878" cy="2095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  <a:spcBef>
                <a:spcPct val="0"/>
              </a:spcBef>
            </a:pPr>
            <a:r>
              <a:rPr lang="en-US" b="true" sz="6000">
                <a:solidFill>
                  <a:srgbClr val="FB85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Targeted Marketing Based on Demographics &amp; Income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979445" y="4312667"/>
            <a:ext cx="15279855" cy="1384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FB8500"/>
                </a:solidFill>
                <a:latin typeface="Canva Sans"/>
                <a:ea typeface="Canva Sans"/>
                <a:cs typeface="Canva Sans"/>
                <a:sym typeface="Canva Sans"/>
              </a:rPr>
              <a:t>Personalized campaigns</a:t>
            </a:r>
            <a:r>
              <a:rPr lang="en-US" sz="39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for </a:t>
            </a:r>
            <a:r>
              <a:rPr lang="en-US" sz="3999">
                <a:solidFill>
                  <a:srgbClr val="FFBC00"/>
                </a:solidFill>
                <a:latin typeface="Canva Sans"/>
                <a:ea typeface="Canva Sans"/>
                <a:cs typeface="Canva Sans"/>
                <a:sym typeface="Canva Sans"/>
              </a:rPr>
              <a:t>married customers</a:t>
            </a:r>
            <a:r>
              <a:rPr lang="en-US" sz="39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, who form the largest group.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59493" y="319219"/>
            <a:ext cx="3439906" cy="1418961"/>
          </a:xfrm>
          <a:custGeom>
            <a:avLst/>
            <a:gdLst/>
            <a:ahLst/>
            <a:cxnLst/>
            <a:rect r="r" b="b" t="t" l="l"/>
            <a:pathLst>
              <a:path h="1418961" w="3439906">
                <a:moveTo>
                  <a:pt x="0" y="0"/>
                </a:moveTo>
                <a:lnTo>
                  <a:pt x="3439905" y="0"/>
                </a:lnTo>
                <a:lnTo>
                  <a:pt x="3439905" y="1418962"/>
                </a:lnTo>
                <a:lnTo>
                  <a:pt x="0" y="14189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2711573" y="2135635"/>
            <a:ext cx="3086100" cy="7122665"/>
            <a:chOff x="0" y="0"/>
            <a:chExt cx="812800" cy="187592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1875928"/>
            </a:xfrm>
            <a:custGeom>
              <a:avLst/>
              <a:gdLst/>
              <a:ahLst/>
              <a:cxnLst/>
              <a:rect r="r" b="b" t="t" l="l"/>
              <a:pathLst>
                <a:path h="1875928" w="812800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1747988"/>
                  </a:lnTo>
                  <a:cubicBezTo>
                    <a:pt x="812800" y="1781920"/>
                    <a:pt x="799321" y="1814462"/>
                    <a:pt x="775327" y="1838455"/>
                  </a:cubicBezTo>
                  <a:cubicBezTo>
                    <a:pt x="751333" y="1862449"/>
                    <a:pt x="718791" y="1875928"/>
                    <a:pt x="684859" y="1875928"/>
                  </a:cubicBezTo>
                  <a:lnTo>
                    <a:pt x="127941" y="1875928"/>
                  </a:lnTo>
                  <a:cubicBezTo>
                    <a:pt x="94009" y="1875928"/>
                    <a:pt x="61467" y="1862449"/>
                    <a:pt x="37473" y="1838455"/>
                  </a:cubicBezTo>
                  <a:cubicBezTo>
                    <a:pt x="13479" y="1814462"/>
                    <a:pt x="0" y="1781920"/>
                    <a:pt x="0" y="1747988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solidFill>
              <a:srgbClr val="FB8500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812800" cy="19140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028700" y="4452436"/>
            <a:ext cx="691064" cy="691064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FFDB4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165100"/>
              <a:ext cx="711200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028700" y="7209167"/>
            <a:ext cx="4924701" cy="2770144"/>
          </a:xfrm>
          <a:custGeom>
            <a:avLst/>
            <a:gdLst/>
            <a:ahLst/>
            <a:cxnLst/>
            <a:rect r="r" b="b" t="t" l="l"/>
            <a:pathLst>
              <a:path h="2770144" w="4924701">
                <a:moveTo>
                  <a:pt x="0" y="0"/>
                </a:moveTo>
                <a:lnTo>
                  <a:pt x="4924701" y="0"/>
                </a:lnTo>
                <a:lnTo>
                  <a:pt x="4924701" y="2770144"/>
                </a:lnTo>
                <a:lnTo>
                  <a:pt x="0" y="27701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4262582" y="6827830"/>
            <a:ext cx="3544357" cy="2051297"/>
          </a:xfrm>
          <a:custGeom>
            <a:avLst/>
            <a:gdLst/>
            <a:ahLst/>
            <a:cxnLst/>
            <a:rect r="r" b="b" t="t" l="l"/>
            <a:pathLst>
              <a:path h="2051297" w="3544357">
                <a:moveTo>
                  <a:pt x="0" y="0"/>
                </a:moveTo>
                <a:lnTo>
                  <a:pt x="3544357" y="0"/>
                </a:lnTo>
                <a:lnTo>
                  <a:pt x="3544357" y="2051297"/>
                </a:lnTo>
                <a:lnTo>
                  <a:pt x="0" y="205129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1583921" y="7209167"/>
            <a:ext cx="3536106" cy="2360350"/>
          </a:xfrm>
          <a:custGeom>
            <a:avLst/>
            <a:gdLst/>
            <a:ahLst/>
            <a:cxnLst/>
            <a:rect r="r" b="b" t="t" l="l"/>
            <a:pathLst>
              <a:path h="2360350" w="3536106">
                <a:moveTo>
                  <a:pt x="0" y="0"/>
                </a:moveTo>
                <a:lnTo>
                  <a:pt x="3536105" y="0"/>
                </a:lnTo>
                <a:lnTo>
                  <a:pt x="3536105" y="2360350"/>
                </a:lnTo>
                <a:lnTo>
                  <a:pt x="0" y="236035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8742944" y="6274147"/>
            <a:ext cx="3909914" cy="2604980"/>
          </a:xfrm>
          <a:custGeom>
            <a:avLst/>
            <a:gdLst/>
            <a:ahLst/>
            <a:cxnLst/>
            <a:rect r="r" b="b" t="t" l="l"/>
            <a:pathLst>
              <a:path h="2604980" w="3909914">
                <a:moveTo>
                  <a:pt x="0" y="0"/>
                </a:moveTo>
                <a:lnTo>
                  <a:pt x="3909913" y="0"/>
                </a:lnTo>
                <a:lnTo>
                  <a:pt x="3909913" y="2604980"/>
                </a:lnTo>
                <a:lnTo>
                  <a:pt x="0" y="260498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2731137" y="6198053"/>
            <a:ext cx="4135751" cy="2757168"/>
          </a:xfrm>
          <a:custGeom>
            <a:avLst/>
            <a:gdLst/>
            <a:ahLst/>
            <a:cxnLst/>
            <a:rect r="r" b="b" t="t" l="l"/>
            <a:pathLst>
              <a:path h="2757168" w="4135751">
                <a:moveTo>
                  <a:pt x="0" y="0"/>
                </a:moveTo>
                <a:lnTo>
                  <a:pt x="4135751" y="0"/>
                </a:lnTo>
                <a:lnTo>
                  <a:pt x="4135751" y="2757168"/>
                </a:lnTo>
                <a:lnTo>
                  <a:pt x="0" y="275716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481061" y="2196451"/>
            <a:ext cx="17325878" cy="2095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  <a:spcBef>
                <a:spcPct val="0"/>
              </a:spcBef>
            </a:pPr>
            <a:r>
              <a:rPr lang="en-US" b="true" sz="6000">
                <a:solidFill>
                  <a:srgbClr val="FB85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Targeted Marketing Based on Demographics &amp; Income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979445" y="4376236"/>
            <a:ext cx="15279855" cy="1384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FB8500"/>
                </a:solidFill>
                <a:latin typeface="Canva Sans"/>
                <a:ea typeface="Canva Sans"/>
                <a:cs typeface="Canva Sans"/>
                <a:sym typeface="Canva Sans"/>
              </a:rPr>
              <a:t>Geographically optimized promotions</a:t>
            </a:r>
            <a:r>
              <a:rPr lang="en-US" sz="39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: Focus </a:t>
            </a:r>
            <a:r>
              <a:rPr lang="en-US" sz="3999">
                <a:solidFill>
                  <a:srgbClr val="FFBC00"/>
                </a:solidFill>
                <a:latin typeface="Canva Sans"/>
                <a:ea typeface="Canva Sans"/>
                <a:cs typeface="Canva Sans"/>
                <a:sym typeface="Canva Sans"/>
              </a:rPr>
              <a:t>best-selling</a:t>
            </a:r>
            <a:r>
              <a:rPr lang="en-US" sz="39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product ads (wine, meat) on </a:t>
            </a:r>
            <a:r>
              <a:rPr lang="en-US" sz="3999">
                <a:solidFill>
                  <a:srgbClr val="FFBC00"/>
                </a:solidFill>
                <a:latin typeface="Canva Sans"/>
                <a:ea typeface="Canva Sans"/>
                <a:cs typeface="Canva Sans"/>
                <a:sym typeface="Canva Sans"/>
              </a:rPr>
              <a:t>high-income</a:t>
            </a:r>
            <a:r>
              <a:rPr lang="en-US" sz="39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regions.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59493" y="319219"/>
            <a:ext cx="3439906" cy="1418961"/>
          </a:xfrm>
          <a:custGeom>
            <a:avLst/>
            <a:gdLst/>
            <a:ahLst/>
            <a:cxnLst/>
            <a:rect r="r" b="b" t="t" l="l"/>
            <a:pathLst>
              <a:path h="1418961" w="3439906">
                <a:moveTo>
                  <a:pt x="0" y="0"/>
                </a:moveTo>
                <a:lnTo>
                  <a:pt x="3439905" y="0"/>
                </a:lnTo>
                <a:lnTo>
                  <a:pt x="3439905" y="1418962"/>
                </a:lnTo>
                <a:lnTo>
                  <a:pt x="0" y="14189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2711573" y="2135635"/>
            <a:ext cx="3086100" cy="7122665"/>
            <a:chOff x="0" y="0"/>
            <a:chExt cx="812800" cy="187592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1875928"/>
            </a:xfrm>
            <a:custGeom>
              <a:avLst/>
              <a:gdLst/>
              <a:ahLst/>
              <a:cxnLst/>
              <a:rect r="r" b="b" t="t" l="l"/>
              <a:pathLst>
                <a:path h="1875928" w="812800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1747988"/>
                  </a:lnTo>
                  <a:cubicBezTo>
                    <a:pt x="812800" y="1781920"/>
                    <a:pt x="799321" y="1814462"/>
                    <a:pt x="775327" y="1838455"/>
                  </a:cubicBezTo>
                  <a:cubicBezTo>
                    <a:pt x="751333" y="1862449"/>
                    <a:pt x="718791" y="1875928"/>
                    <a:pt x="684859" y="1875928"/>
                  </a:cubicBezTo>
                  <a:lnTo>
                    <a:pt x="127941" y="1875928"/>
                  </a:lnTo>
                  <a:cubicBezTo>
                    <a:pt x="94009" y="1875928"/>
                    <a:pt x="61467" y="1862449"/>
                    <a:pt x="37473" y="1838455"/>
                  </a:cubicBezTo>
                  <a:cubicBezTo>
                    <a:pt x="13479" y="1814462"/>
                    <a:pt x="0" y="1781920"/>
                    <a:pt x="0" y="1747988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solidFill>
              <a:srgbClr val="FB8500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812800" cy="19140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028700" y="3611482"/>
            <a:ext cx="691064" cy="691064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FFDB4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165100"/>
              <a:ext cx="711200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028700" y="4864521"/>
            <a:ext cx="691064" cy="691064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FFDB4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165100"/>
              <a:ext cx="711200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028700" y="6734596"/>
            <a:ext cx="691064" cy="691064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FFDB4F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165100"/>
              <a:ext cx="711200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5" id="15">
            <a:hlinkClick r:id="rId4" tooltip="https://colab.research.google.com/drive/1Fa3J_bWtxje8OCSQ5DDTc0lppOJl3x7O?usp=sharing"/>
          </p:cNvPr>
          <p:cNvSpPr/>
          <p:nvPr/>
        </p:nvSpPr>
        <p:spPr>
          <a:xfrm flipH="false" flipV="false" rot="0">
            <a:off x="10879103" y="7688253"/>
            <a:ext cx="2598747" cy="2598747"/>
          </a:xfrm>
          <a:custGeom>
            <a:avLst/>
            <a:gdLst/>
            <a:ahLst/>
            <a:cxnLst/>
            <a:rect r="r" b="b" t="t" l="l"/>
            <a:pathLst>
              <a:path h="2598747" w="2598747">
                <a:moveTo>
                  <a:pt x="0" y="0"/>
                </a:moveTo>
                <a:lnTo>
                  <a:pt x="2598747" y="0"/>
                </a:lnTo>
                <a:lnTo>
                  <a:pt x="2598747" y="2598747"/>
                </a:lnTo>
                <a:lnTo>
                  <a:pt x="0" y="25987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979445" y="3535282"/>
            <a:ext cx="15635383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Enhance </a:t>
            </a:r>
            <a:r>
              <a:rPr lang="en-US" sz="3999">
                <a:solidFill>
                  <a:srgbClr val="FFBC00"/>
                </a:solidFill>
                <a:latin typeface="Canva Sans"/>
                <a:ea typeface="Canva Sans"/>
                <a:cs typeface="Canva Sans"/>
                <a:sym typeface="Canva Sans"/>
              </a:rPr>
              <a:t>in-store</a:t>
            </a:r>
            <a:r>
              <a:rPr lang="en-US" sz="39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promotions (since store purchases dominate).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10547" y="2021335"/>
            <a:ext cx="17325878" cy="1028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  <a:spcBef>
                <a:spcPct val="0"/>
              </a:spcBef>
            </a:pPr>
            <a:r>
              <a:rPr lang="en-US" b="true" sz="6000">
                <a:solidFill>
                  <a:srgbClr val="FB85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Optimize Purchase Channels &amp; Sales Strategy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979445" y="4832228"/>
            <a:ext cx="15279855" cy="1384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Boost </a:t>
            </a:r>
            <a:r>
              <a:rPr lang="en-US" sz="3999">
                <a:solidFill>
                  <a:srgbClr val="FFBC00"/>
                </a:solidFill>
                <a:latin typeface="Canva Sans"/>
                <a:ea typeface="Canva Sans"/>
                <a:cs typeface="Canva Sans"/>
                <a:sym typeface="Canva Sans"/>
              </a:rPr>
              <a:t>digital marketing</a:t>
            </a:r>
            <a:r>
              <a:rPr lang="en-US" sz="39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&amp; </a:t>
            </a:r>
            <a:r>
              <a:rPr lang="en-US" sz="3999">
                <a:solidFill>
                  <a:srgbClr val="FFBC00"/>
                </a:solidFill>
                <a:latin typeface="Canva Sans"/>
                <a:ea typeface="Canva Sans"/>
                <a:cs typeface="Canva Sans"/>
                <a:sym typeface="Canva Sans"/>
              </a:rPr>
              <a:t>web-based deals</a:t>
            </a:r>
            <a:r>
              <a:rPr lang="en-US" sz="39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to capture more online buyers.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979445" y="6702303"/>
            <a:ext cx="15635383" cy="1384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Revamp </a:t>
            </a:r>
            <a:r>
              <a:rPr lang="en-US" sz="3999">
                <a:solidFill>
                  <a:srgbClr val="FFBC00"/>
                </a:solidFill>
                <a:latin typeface="Canva Sans"/>
                <a:ea typeface="Canva Sans"/>
                <a:cs typeface="Canva Sans"/>
                <a:sym typeface="Canva Sans"/>
              </a:rPr>
              <a:t>catalog offers</a:t>
            </a:r>
            <a:r>
              <a:rPr lang="en-US" sz="39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with </a:t>
            </a:r>
            <a:r>
              <a:rPr lang="en-US" sz="3999">
                <a:solidFill>
                  <a:srgbClr val="FFBC00"/>
                </a:solidFill>
                <a:latin typeface="Canva Sans"/>
                <a:ea typeface="Canva Sans"/>
                <a:cs typeface="Canva Sans"/>
                <a:sym typeface="Canva Sans"/>
              </a:rPr>
              <a:t>exclusive discounts</a:t>
            </a:r>
            <a:r>
              <a:rPr lang="en-US" sz="39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to increase engagement.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719764" y="8616950"/>
            <a:ext cx="6670103" cy="1216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Lets take a look at a small experiment!!! </a:t>
            </a:r>
            <a:r>
              <a:rPr lang="en-US" b="true" sz="35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Analysis section</a:t>
            </a:r>
          </a:p>
        </p:txBody>
      </p:sp>
      <p:sp>
        <p:nvSpPr>
          <p:cNvPr name="AutoShape 21" id="21"/>
          <p:cNvSpPr/>
          <p:nvPr/>
        </p:nvSpPr>
        <p:spPr>
          <a:xfrm>
            <a:off x="8389868" y="9258300"/>
            <a:ext cx="1407269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59493" y="319219"/>
            <a:ext cx="3439906" cy="1418961"/>
          </a:xfrm>
          <a:custGeom>
            <a:avLst/>
            <a:gdLst/>
            <a:ahLst/>
            <a:cxnLst/>
            <a:rect r="r" b="b" t="t" l="l"/>
            <a:pathLst>
              <a:path h="1418961" w="3439906">
                <a:moveTo>
                  <a:pt x="0" y="0"/>
                </a:moveTo>
                <a:lnTo>
                  <a:pt x="3439905" y="0"/>
                </a:lnTo>
                <a:lnTo>
                  <a:pt x="3439905" y="1418962"/>
                </a:lnTo>
                <a:lnTo>
                  <a:pt x="0" y="14189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2711573" y="2135635"/>
            <a:ext cx="3086100" cy="7122665"/>
            <a:chOff x="0" y="0"/>
            <a:chExt cx="812800" cy="187592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1875928"/>
            </a:xfrm>
            <a:custGeom>
              <a:avLst/>
              <a:gdLst/>
              <a:ahLst/>
              <a:cxnLst/>
              <a:rect r="r" b="b" t="t" l="l"/>
              <a:pathLst>
                <a:path h="1875928" w="812800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1747988"/>
                  </a:lnTo>
                  <a:cubicBezTo>
                    <a:pt x="812800" y="1781920"/>
                    <a:pt x="799321" y="1814462"/>
                    <a:pt x="775327" y="1838455"/>
                  </a:cubicBezTo>
                  <a:cubicBezTo>
                    <a:pt x="751333" y="1862449"/>
                    <a:pt x="718791" y="1875928"/>
                    <a:pt x="684859" y="1875928"/>
                  </a:cubicBezTo>
                  <a:lnTo>
                    <a:pt x="127941" y="1875928"/>
                  </a:lnTo>
                  <a:cubicBezTo>
                    <a:pt x="94009" y="1875928"/>
                    <a:pt x="61467" y="1862449"/>
                    <a:pt x="37473" y="1838455"/>
                  </a:cubicBezTo>
                  <a:cubicBezTo>
                    <a:pt x="13479" y="1814462"/>
                    <a:pt x="0" y="1781920"/>
                    <a:pt x="0" y="1747988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solidFill>
              <a:srgbClr val="FB8500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812800" cy="19140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028700" y="3611482"/>
            <a:ext cx="691064" cy="691064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FFDB4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165100"/>
              <a:ext cx="711200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028700" y="4864521"/>
            <a:ext cx="691064" cy="691064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FFDB4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165100"/>
              <a:ext cx="711200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028700" y="6734596"/>
            <a:ext cx="691064" cy="691064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FFDB4F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165100"/>
              <a:ext cx="711200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979445" y="3535282"/>
            <a:ext cx="15635383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Enhance </a:t>
            </a:r>
            <a:r>
              <a:rPr lang="en-US" sz="3999">
                <a:solidFill>
                  <a:srgbClr val="FFBC00"/>
                </a:solidFill>
                <a:latin typeface="Canva Sans"/>
                <a:ea typeface="Canva Sans"/>
                <a:cs typeface="Canva Sans"/>
                <a:sym typeface="Canva Sans"/>
              </a:rPr>
              <a:t>in-store</a:t>
            </a:r>
            <a:r>
              <a:rPr lang="en-US" sz="39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promotions (since store purchases dominate).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10547" y="2021335"/>
            <a:ext cx="17325878" cy="1028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  <a:spcBef>
                <a:spcPct val="0"/>
              </a:spcBef>
            </a:pPr>
            <a:r>
              <a:rPr lang="en-US" b="true" sz="6000">
                <a:solidFill>
                  <a:srgbClr val="FB85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Optimize Purchase Channels &amp; Sales Strategy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979445" y="4832228"/>
            <a:ext cx="15279855" cy="1384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Boost </a:t>
            </a:r>
            <a:r>
              <a:rPr lang="en-US" sz="3999">
                <a:solidFill>
                  <a:srgbClr val="FFBC00"/>
                </a:solidFill>
                <a:latin typeface="Canva Sans"/>
                <a:ea typeface="Canva Sans"/>
                <a:cs typeface="Canva Sans"/>
                <a:sym typeface="Canva Sans"/>
              </a:rPr>
              <a:t>digital marketing</a:t>
            </a:r>
            <a:r>
              <a:rPr lang="en-US" sz="39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&amp; </a:t>
            </a:r>
            <a:r>
              <a:rPr lang="en-US" sz="3999">
                <a:solidFill>
                  <a:srgbClr val="FFBC00"/>
                </a:solidFill>
                <a:latin typeface="Canva Sans"/>
                <a:ea typeface="Canva Sans"/>
                <a:cs typeface="Canva Sans"/>
                <a:sym typeface="Canva Sans"/>
              </a:rPr>
              <a:t>web-based deals</a:t>
            </a:r>
            <a:r>
              <a:rPr lang="en-US" sz="39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to capture more online buyers.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979445" y="6702303"/>
            <a:ext cx="15635383" cy="1384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Revamp </a:t>
            </a:r>
            <a:r>
              <a:rPr lang="en-US" sz="3999">
                <a:solidFill>
                  <a:srgbClr val="FFBC00"/>
                </a:solidFill>
                <a:latin typeface="Canva Sans"/>
                <a:ea typeface="Canva Sans"/>
                <a:cs typeface="Canva Sans"/>
                <a:sym typeface="Canva Sans"/>
              </a:rPr>
              <a:t>catalog offers</a:t>
            </a:r>
            <a:r>
              <a:rPr lang="en-US" sz="39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with </a:t>
            </a:r>
            <a:r>
              <a:rPr lang="en-US" sz="3999">
                <a:solidFill>
                  <a:srgbClr val="FFBC00"/>
                </a:solidFill>
                <a:latin typeface="Canva Sans"/>
                <a:ea typeface="Canva Sans"/>
                <a:cs typeface="Canva Sans"/>
                <a:sym typeface="Canva Sans"/>
              </a:rPr>
              <a:t>exclusive discounts</a:t>
            </a:r>
            <a:r>
              <a:rPr lang="en-US" sz="39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to increase engagement.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8617443"/>
            <a:chOff x="0" y="0"/>
            <a:chExt cx="4816593" cy="226961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2269615"/>
            </a:xfrm>
            <a:custGeom>
              <a:avLst/>
              <a:gdLst/>
              <a:ahLst/>
              <a:cxnLst/>
              <a:rect r="r" b="b" t="t" l="l"/>
              <a:pathLst>
                <a:path h="2269615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269615"/>
                  </a:lnTo>
                  <a:lnTo>
                    <a:pt x="0" y="2269615"/>
                  </a:lnTo>
                  <a:close/>
                </a:path>
              </a:pathLst>
            </a:custGeom>
            <a:solidFill>
              <a:srgbClr val="FB85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16593" cy="23077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2113070" y="2336492"/>
            <a:ext cx="13618568" cy="4200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800"/>
              </a:lnSpc>
            </a:pPr>
            <a:r>
              <a:rPr lang="en-US" sz="12000">
                <a:solidFill>
                  <a:srgbClr val="FFFFFF"/>
                </a:solidFill>
                <a:latin typeface="Eastman Grotesque"/>
                <a:ea typeface="Eastman Grotesque"/>
                <a:cs typeface="Eastman Grotesque"/>
                <a:sym typeface="Eastman Grotesque"/>
              </a:rPr>
              <a:t>What are we talking </a:t>
            </a:r>
          </a:p>
          <a:p>
            <a:pPr algn="l">
              <a:lnSpc>
                <a:spcPts val="16800"/>
              </a:lnSpc>
            </a:pPr>
            <a:r>
              <a:rPr lang="en-US" sz="12000">
                <a:solidFill>
                  <a:srgbClr val="FFFFFF"/>
                </a:solidFill>
                <a:latin typeface="Eastman Grotesque"/>
                <a:ea typeface="Eastman Grotesque"/>
                <a:cs typeface="Eastman Grotesque"/>
                <a:sym typeface="Eastman Grotesque"/>
              </a:rPr>
              <a:t>about?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230777" y="2574617"/>
            <a:ext cx="179555" cy="4114800"/>
          </a:xfrm>
          <a:custGeom>
            <a:avLst/>
            <a:gdLst/>
            <a:ahLst/>
            <a:cxnLst/>
            <a:rect r="r" b="b" t="t" l="l"/>
            <a:pathLst>
              <a:path h="4114800" w="179555">
                <a:moveTo>
                  <a:pt x="0" y="0"/>
                </a:moveTo>
                <a:lnTo>
                  <a:pt x="179554" y="0"/>
                </a:lnTo>
                <a:lnTo>
                  <a:pt x="17955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59493" y="319219"/>
            <a:ext cx="3439906" cy="1418961"/>
          </a:xfrm>
          <a:custGeom>
            <a:avLst/>
            <a:gdLst/>
            <a:ahLst/>
            <a:cxnLst/>
            <a:rect r="r" b="b" t="t" l="l"/>
            <a:pathLst>
              <a:path h="1418961" w="3439906">
                <a:moveTo>
                  <a:pt x="0" y="0"/>
                </a:moveTo>
                <a:lnTo>
                  <a:pt x="3439905" y="0"/>
                </a:lnTo>
                <a:lnTo>
                  <a:pt x="3439905" y="1418962"/>
                </a:lnTo>
                <a:lnTo>
                  <a:pt x="0" y="14189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2711573" y="2135635"/>
            <a:ext cx="3086100" cy="7122665"/>
            <a:chOff x="0" y="0"/>
            <a:chExt cx="812800" cy="187592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1875928"/>
            </a:xfrm>
            <a:custGeom>
              <a:avLst/>
              <a:gdLst/>
              <a:ahLst/>
              <a:cxnLst/>
              <a:rect r="r" b="b" t="t" l="l"/>
              <a:pathLst>
                <a:path h="1875928" w="812800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1747988"/>
                  </a:lnTo>
                  <a:cubicBezTo>
                    <a:pt x="812800" y="1781920"/>
                    <a:pt x="799321" y="1814462"/>
                    <a:pt x="775327" y="1838455"/>
                  </a:cubicBezTo>
                  <a:cubicBezTo>
                    <a:pt x="751333" y="1862449"/>
                    <a:pt x="718791" y="1875928"/>
                    <a:pt x="684859" y="1875928"/>
                  </a:cubicBezTo>
                  <a:lnTo>
                    <a:pt x="127941" y="1875928"/>
                  </a:lnTo>
                  <a:cubicBezTo>
                    <a:pt x="94009" y="1875928"/>
                    <a:pt x="61467" y="1862449"/>
                    <a:pt x="37473" y="1838455"/>
                  </a:cubicBezTo>
                  <a:cubicBezTo>
                    <a:pt x="13479" y="1814462"/>
                    <a:pt x="0" y="1781920"/>
                    <a:pt x="0" y="1747988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solidFill>
              <a:srgbClr val="FB8500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812800" cy="19140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9390795" y="1267799"/>
            <a:ext cx="7868505" cy="8159176"/>
          </a:xfrm>
          <a:custGeom>
            <a:avLst/>
            <a:gdLst/>
            <a:ahLst/>
            <a:cxnLst/>
            <a:rect r="r" b="b" t="t" l="l"/>
            <a:pathLst>
              <a:path h="8159176" w="7868505">
                <a:moveTo>
                  <a:pt x="0" y="0"/>
                </a:moveTo>
                <a:lnTo>
                  <a:pt x="7868505" y="0"/>
                </a:lnTo>
                <a:lnTo>
                  <a:pt x="7868505" y="8159176"/>
                </a:lnTo>
                <a:lnTo>
                  <a:pt x="0" y="815917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74527" y="3405025"/>
            <a:ext cx="9113597" cy="27876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b="true">
                <a:solidFill>
                  <a:srgbClr val="FB85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Thank you for your attention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59493" y="319219"/>
            <a:ext cx="3439906" cy="1418961"/>
          </a:xfrm>
          <a:custGeom>
            <a:avLst/>
            <a:gdLst/>
            <a:ahLst/>
            <a:cxnLst/>
            <a:rect r="r" b="b" t="t" l="l"/>
            <a:pathLst>
              <a:path h="1418961" w="3439906">
                <a:moveTo>
                  <a:pt x="0" y="0"/>
                </a:moveTo>
                <a:lnTo>
                  <a:pt x="3439905" y="0"/>
                </a:lnTo>
                <a:lnTo>
                  <a:pt x="3439905" y="1418962"/>
                </a:lnTo>
                <a:lnTo>
                  <a:pt x="0" y="14189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2711573" y="2135635"/>
            <a:ext cx="3086100" cy="7122665"/>
            <a:chOff x="0" y="0"/>
            <a:chExt cx="812800" cy="187592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1875928"/>
            </a:xfrm>
            <a:custGeom>
              <a:avLst/>
              <a:gdLst/>
              <a:ahLst/>
              <a:cxnLst/>
              <a:rect r="r" b="b" t="t" l="l"/>
              <a:pathLst>
                <a:path h="1875928" w="812800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1747988"/>
                  </a:lnTo>
                  <a:cubicBezTo>
                    <a:pt x="812800" y="1781920"/>
                    <a:pt x="799321" y="1814462"/>
                    <a:pt x="775327" y="1838455"/>
                  </a:cubicBezTo>
                  <a:cubicBezTo>
                    <a:pt x="751333" y="1862449"/>
                    <a:pt x="718791" y="1875928"/>
                    <a:pt x="684859" y="1875928"/>
                  </a:cubicBezTo>
                  <a:lnTo>
                    <a:pt x="127941" y="1875928"/>
                  </a:lnTo>
                  <a:cubicBezTo>
                    <a:pt x="94009" y="1875928"/>
                    <a:pt x="61467" y="1862449"/>
                    <a:pt x="37473" y="1838455"/>
                  </a:cubicBezTo>
                  <a:cubicBezTo>
                    <a:pt x="13479" y="1814462"/>
                    <a:pt x="0" y="1781920"/>
                    <a:pt x="0" y="1747988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solidFill>
              <a:srgbClr val="FB8500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812800" cy="19140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610547" y="4261867"/>
            <a:ext cx="17089515" cy="2794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Identify </a:t>
            </a:r>
            <a:r>
              <a:rPr lang="en-US" sz="3999">
                <a:solidFill>
                  <a:srgbClr val="FFBC00"/>
                </a:solidFill>
                <a:latin typeface="Canva Sans"/>
                <a:ea typeface="Canva Sans"/>
                <a:cs typeface="Canva Sans"/>
                <a:sym typeface="Canva Sans"/>
              </a:rPr>
              <a:t>top-selling products</a:t>
            </a:r>
            <a:r>
              <a:rPr lang="en-US" sz="39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, uncover sale performance through </a:t>
            </a:r>
            <a:r>
              <a:rPr lang="en-US" sz="3999">
                <a:solidFill>
                  <a:srgbClr val="FFBC00"/>
                </a:solidFill>
                <a:latin typeface="Canva Sans"/>
                <a:ea typeface="Canva Sans"/>
                <a:cs typeface="Canva Sans"/>
                <a:sym typeface="Canva Sans"/>
              </a:rPr>
              <a:t>store, web</a:t>
            </a:r>
            <a:r>
              <a:rPr lang="en-US" sz="39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, and </a:t>
            </a:r>
            <a:r>
              <a:rPr lang="en-US" sz="3999">
                <a:solidFill>
                  <a:srgbClr val="FFBC00"/>
                </a:solidFill>
                <a:latin typeface="Canva Sans"/>
                <a:ea typeface="Canva Sans"/>
                <a:cs typeface="Canva Sans"/>
                <a:sym typeface="Canva Sans"/>
              </a:rPr>
              <a:t>catalog sales</a:t>
            </a:r>
            <a:r>
              <a:rPr lang="en-US" sz="39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, then detect </a:t>
            </a:r>
            <a:r>
              <a:rPr lang="en-US" sz="3999">
                <a:solidFill>
                  <a:srgbClr val="FFBC00"/>
                </a:solidFill>
                <a:latin typeface="Canva Sans"/>
                <a:ea typeface="Canva Sans"/>
                <a:cs typeface="Canva Sans"/>
                <a:sym typeface="Canva Sans"/>
              </a:rPr>
              <a:t>buying behaviors </a:t>
            </a:r>
            <a:r>
              <a:rPr lang="en-US" sz="39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including the impact of </a:t>
            </a:r>
            <a:r>
              <a:rPr lang="en-US" sz="3999">
                <a:solidFill>
                  <a:srgbClr val="FFBC00"/>
                </a:solidFill>
                <a:latin typeface="Canva Sans"/>
                <a:ea typeface="Canva Sans"/>
                <a:cs typeface="Canva Sans"/>
                <a:sym typeface="Canva Sans"/>
              </a:rPr>
              <a:t>shopping methods</a:t>
            </a:r>
            <a:r>
              <a:rPr lang="en-US" sz="39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on items, to optimize sales strategies.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10547" y="2247276"/>
            <a:ext cx="3676462" cy="1028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  <a:spcBef>
                <a:spcPct val="0"/>
              </a:spcBef>
            </a:pPr>
            <a:r>
              <a:rPr lang="en-US" b="true" sz="6000">
                <a:solidFill>
                  <a:srgbClr val="FB85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Objective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8617443"/>
            <a:chOff x="0" y="0"/>
            <a:chExt cx="4816593" cy="226961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2269615"/>
            </a:xfrm>
            <a:custGeom>
              <a:avLst/>
              <a:gdLst/>
              <a:ahLst/>
              <a:cxnLst/>
              <a:rect r="r" b="b" t="t" l="l"/>
              <a:pathLst>
                <a:path h="2269615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269615"/>
                  </a:lnTo>
                  <a:lnTo>
                    <a:pt x="0" y="2269615"/>
                  </a:lnTo>
                  <a:close/>
                </a:path>
              </a:pathLst>
            </a:custGeom>
            <a:solidFill>
              <a:srgbClr val="FB85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16593" cy="23077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2816618" y="3156197"/>
            <a:ext cx="11318777" cy="2066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0"/>
              </a:lnSpc>
            </a:pPr>
            <a:r>
              <a:rPr lang="en-US" sz="12000">
                <a:solidFill>
                  <a:srgbClr val="FFFFFF"/>
                </a:solidFill>
                <a:latin typeface="Eastman Grotesque"/>
                <a:ea typeface="Eastman Grotesque"/>
                <a:cs typeface="Eastman Grotesque"/>
                <a:sym typeface="Eastman Grotesque"/>
              </a:rPr>
              <a:t>Technology used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230777" y="2574617"/>
            <a:ext cx="179555" cy="4114800"/>
          </a:xfrm>
          <a:custGeom>
            <a:avLst/>
            <a:gdLst/>
            <a:ahLst/>
            <a:cxnLst/>
            <a:rect r="r" b="b" t="t" l="l"/>
            <a:pathLst>
              <a:path h="4114800" w="179555">
                <a:moveTo>
                  <a:pt x="0" y="0"/>
                </a:moveTo>
                <a:lnTo>
                  <a:pt x="179554" y="0"/>
                </a:lnTo>
                <a:lnTo>
                  <a:pt x="17955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59493" y="319219"/>
            <a:ext cx="3439906" cy="1418961"/>
          </a:xfrm>
          <a:custGeom>
            <a:avLst/>
            <a:gdLst/>
            <a:ahLst/>
            <a:cxnLst/>
            <a:rect r="r" b="b" t="t" l="l"/>
            <a:pathLst>
              <a:path h="1418961" w="3439906">
                <a:moveTo>
                  <a:pt x="0" y="0"/>
                </a:moveTo>
                <a:lnTo>
                  <a:pt x="3439905" y="0"/>
                </a:lnTo>
                <a:lnTo>
                  <a:pt x="3439905" y="1418962"/>
                </a:lnTo>
                <a:lnTo>
                  <a:pt x="0" y="14189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2711573" y="2135635"/>
            <a:ext cx="3086100" cy="7122665"/>
            <a:chOff x="0" y="0"/>
            <a:chExt cx="812800" cy="187592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1875928"/>
            </a:xfrm>
            <a:custGeom>
              <a:avLst/>
              <a:gdLst/>
              <a:ahLst/>
              <a:cxnLst/>
              <a:rect r="r" b="b" t="t" l="l"/>
              <a:pathLst>
                <a:path h="1875928" w="812800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1747988"/>
                  </a:lnTo>
                  <a:cubicBezTo>
                    <a:pt x="812800" y="1781920"/>
                    <a:pt x="799321" y="1814462"/>
                    <a:pt x="775327" y="1838455"/>
                  </a:cubicBezTo>
                  <a:cubicBezTo>
                    <a:pt x="751333" y="1862449"/>
                    <a:pt x="718791" y="1875928"/>
                    <a:pt x="684859" y="1875928"/>
                  </a:cubicBezTo>
                  <a:lnTo>
                    <a:pt x="127941" y="1875928"/>
                  </a:lnTo>
                  <a:cubicBezTo>
                    <a:pt x="94009" y="1875928"/>
                    <a:pt x="61467" y="1862449"/>
                    <a:pt x="37473" y="1838455"/>
                  </a:cubicBezTo>
                  <a:cubicBezTo>
                    <a:pt x="13479" y="1814462"/>
                    <a:pt x="0" y="1781920"/>
                    <a:pt x="0" y="1747988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solidFill>
              <a:srgbClr val="FB8500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812800" cy="19140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4564742" y="6563742"/>
            <a:ext cx="2694558" cy="2694558"/>
          </a:xfrm>
          <a:custGeom>
            <a:avLst/>
            <a:gdLst/>
            <a:ahLst/>
            <a:cxnLst/>
            <a:rect r="r" b="b" t="t" l="l"/>
            <a:pathLst>
              <a:path h="2694558" w="2694558">
                <a:moveTo>
                  <a:pt x="0" y="0"/>
                </a:moveTo>
                <a:lnTo>
                  <a:pt x="2694558" y="0"/>
                </a:lnTo>
                <a:lnTo>
                  <a:pt x="2694558" y="2694558"/>
                </a:lnTo>
                <a:lnTo>
                  <a:pt x="0" y="26945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428734" y="3275209"/>
            <a:ext cx="2830566" cy="2830566"/>
          </a:xfrm>
          <a:custGeom>
            <a:avLst/>
            <a:gdLst/>
            <a:ahLst/>
            <a:cxnLst/>
            <a:rect r="r" b="b" t="t" l="l"/>
            <a:pathLst>
              <a:path h="2830566" w="2830566">
                <a:moveTo>
                  <a:pt x="0" y="0"/>
                </a:moveTo>
                <a:lnTo>
                  <a:pt x="2830566" y="0"/>
                </a:lnTo>
                <a:lnTo>
                  <a:pt x="2830566" y="2830566"/>
                </a:lnTo>
                <a:lnTo>
                  <a:pt x="0" y="283056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610547" y="3607817"/>
            <a:ext cx="12728360" cy="2089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Process and analyze data by cleaning, performing EDA, identifying variable relationships, and using machine learning to predict wine purchases.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10547" y="2247276"/>
            <a:ext cx="3676462" cy="1028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  <a:spcBef>
                <a:spcPct val="0"/>
              </a:spcBef>
            </a:pPr>
            <a:r>
              <a:rPr lang="en-US" b="true" sz="6000">
                <a:solidFill>
                  <a:srgbClr val="FB85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Python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10547" y="5992242"/>
            <a:ext cx="3676462" cy="1028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  <a:spcBef>
                <a:spcPct val="0"/>
              </a:spcBef>
            </a:pPr>
            <a:r>
              <a:rPr lang="en-US" b="true" sz="6000">
                <a:solidFill>
                  <a:srgbClr val="FB85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Power BI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10547" y="7169150"/>
            <a:ext cx="12728360" cy="2089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Create interactive visualizations and dashboards to analyze customer purchasing behavior and highlight key trends for decision-making.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8617443"/>
            <a:chOff x="0" y="0"/>
            <a:chExt cx="4816593" cy="226961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2269615"/>
            </a:xfrm>
            <a:custGeom>
              <a:avLst/>
              <a:gdLst/>
              <a:ahLst/>
              <a:cxnLst/>
              <a:rect r="r" b="b" t="t" l="l"/>
              <a:pathLst>
                <a:path h="2269615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269615"/>
                  </a:lnTo>
                  <a:lnTo>
                    <a:pt x="0" y="2269615"/>
                  </a:lnTo>
                  <a:close/>
                </a:path>
              </a:pathLst>
            </a:custGeom>
            <a:solidFill>
              <a:srgbClr val="FB85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16593" cy="23077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2849909" y="2488892"/>
            <a:ext cx="10037168" cy="4200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0"/>
              </a:lnSpc>
            </a:pPr>
            <a:r>
              <a:rPr lang="en-US" sz="12000">
                <a:solidFill>
                  <a:srgbClr val="FFFFFF"/>
                </a:solidFill>
                <a:latin typeface="Eastman Grotesque"/>
                <a:ea typeface="Eastman Grotesque"/>
                <a:cs typeface="Eastman Grotesque"/>
                <a:sym typeface="Eastman Grotesque"/>
              </a:rPr>
              <a:t>Data Source &amp; </a:t>
            </a:r>
          </a:p>
          <a:p>
            <a:pPr algn="l">
              <a:lnSpc>
                <a:spcPts val="16800"/>
              </a:lnSpc>
            </a:pPr>
            <a:r>
              <a:rPr lang="en-US" sz="12000">
                <a:solidFill>
                  <a:srgbClr val="FFFFFF"/>
                </a:solidFill>
                <a:latin typeface="Eastman Grotesque"/>
                <a:ea typeface="Eastman Grotesque"/>
                <a:cs typeface="Eastman Grotesque"/>
                <a:sym typeface="Eastman Grotesque"/>
              </a:rPr>
              <a:t>Overview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230777" y="2574617"/>
            <a:ext cx="179555" cy="4114800"/>
          </a:xfrm>
          <a:custGeom>
            <a:avLst/>
            <a:gdLst/>
            <a:ahLst/>
            <a:cxnLst/>
            <a:rect r="r" b="b" t="t" l="l"/>
            <a:pathLst>
              <a:path h="4114800" w="179555">
                <a:moveTo>
                  <a:pt x="0" y="0"/>
                </a:moveTo>
                <a:lnTo>
                  <a:pt x="179554" y="0"/>
                </a:lnTo>
                <a:lnTo>
                  <a:pt x="17955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59493" y="319219"/>
            <a:ext cx="3439906" cy="1418961"/>
          </a:xfrm>
          <a:custGeom>
            <a:avLst/>
            <a:gdLst/>
            <a:ahLst/>
            <a:cxnLst/>
            <a:rect r="r" b="b" t="t" l="l"/>
            <a:pathLst>
              <a:path h="1418961" w="3439906">
                <a:moveTo>
                  <a:pt x="0" y="0"/>
                </a:moveTo>
                <a:lnTo>
                  <a:pt x="3439905" y="0"/>
                </a:lnTo>
                <a:lnTo>
                  <a:pt x="3439905" y="1418962"/>
                </a:lnTo>
                <a:lnTo>
                  <a:pt x="0" y="14189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2711573" y="2135635"/>
            <a:ext cx="3086100" cy="7122665"/>
            <a:chOff x="0" y="0"/>
            <a:chExt cx="812800" cy="187592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1875928"/>
            </a:xfrm>
            <a:custGeom>
              <a:avLst/>
              <a:gdLst/>
              <a:ahLst/>
              <a:cxnLst/>
              <a:rect r="r" b="b" t="t" l="l"/>
              <a:pathLst>
                <a:path h="1875928" w="812800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1747988"/>
                  </a:lnTo>
                  <a:cubicBezTo>
                    <a:pt x="812800" y="1781920"/>
                    <a:pt x="799321" y="1814462"/>
                    <a:pt x="775327" y="1838455"/>
                  </a:cubicBezTo>
                  <a:cubicBezTo>
                    <a:pt x="751333" y="1862449"/>
                    <a:pt x="718791" y="1875928"/>
                    <a:pt x="684859" y="1875928"/>
                  </a:cubicBezTo>
                  <a:lnTo>
                    <a:pt x="127941" y="1875928"/>
                  </a:lnTo>
                  <a:cubicBezTo>
                    <a:pt x="94009" y="1875928"/>
                    <a:pt x="61467" y="1862449"/>
                    <a:pt x="37473" y="1838455"/>
                  </a:cubicBezTo>
                  <a:cubicBezTo>
                    <a:pt x="13479" y="1814462"/>
                    <a:pt x="0" y="1781920"/>
                    <a:pt x="0" y="1747988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solidFill>
              <a:srgbClr val="FB8500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812800" cy="19140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610547" y="4261867"/>
            <a:ext cx="17189388" cy="2089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Sourced from </a:t>
            </a:r>
            <a:r>
              <a:rPr lang="en-US" sz="3999">
                <a:solidFill>
                  <a:srgbClr val="FFBC00"/>
                </a:solidFill>
                <a:latin typeface="Canva Sans"/>
                <a:ea typeface="Canva Sans"/>
                <a:cs typeface="Canva Sans"/>
                <a:sym typeface="Canva Sans"/>
              </a:rPr>
              <a:t>SCA Programming School</a:t>
            </a:r>
            <a:r>
              <a:rPr lang="en-US" sz="39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(publicly available on GitHub), this dataset contains </a:t>
            </a:r>
            <a:r>
              <a:rPr lang="en-US" sz="3999">
                <a:solidFill>
                  <a:srgbClr val="FFBC00"/>
                </a:solidFill>
                <a:latin typeface="Canva Sans"/>
                <a:ea typeface="Canva Sans"/>
                <a:cs typeface="Canva Sans"/>
                <a:sym typeface="Canva Sans"/>
              </a:rPr>
              <a:t>customer marketing data</a:t>
            </a:r>
            <a:r>
              <a:rPr lang="en-US" sz="39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, offering insights into purchasing behavior.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10547" y="2247276"/>
            <a:ext cx="4741782" cy="1028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  <a:spcBef>
                <a:spcPct val="0"/>
              </a:spcBef>
            </a:pPr>
            <a:r>
              <a:rPr lang="en-US" b="true" sz="6000">
                <a:solidFill>
                  <a:srgbClr val="FB85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Data Source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59493" y="319219"/>
            <a:ext cx="3439906" cy="1418961"/>
          </a:xfrm>
          <a:custGeom>
            <a:avLst/>
            <a:gdLst/>
            <a:ahLst/>
            <a:cxnLst/>
            <a:rect r="r" b="b" t="t" l="l"/>
            <a:pathLst>
              <a:path h="1418961" w="3439906">
                <a:moveTo>
                  <a:pt x="0" y="0"/>
                </a:moveTo>
                <a:lnTo>
                  <a:pt x="3439905" y="0"/>
                </a:lnTo>
                <a:lnTo>
                  <a:pt x="3439905" y="1418962"/>
                </a:lnTo>
                <a:lnTo>
                  <a:pt x="0" y="14189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2711573" y="2135635"/>
            <a:ext cx="3086100" cy="7122665"/>
            <a:chOff x="0" y="0"/>
            <a:chExt cx="812800" cy="187592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1875928"/>
            </a:xfrm>
            <a:custGeom>
              <a:avLst/>
              <a:gdLst/>
              <a:ahLst/>
              <a:cxnLst/>
              <a:rect r="r" b="b" t="t" l="l"/>
              <a:pathLst>
                <a:path h="1875928" w="812800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1747988"/>
                  </a:lnTo>
                  <a:cubicBezTo>
                    <a:pt x="812800" y="1781920"/>
                    <a:pt x="799321" y="1814462"/>
                    <a:pt x="775327" y="1838455"/>
                  </a:cubicBezTo>
                  <a:cubicBezTo>
                    <a:pt x="751333" y="1862449"/>
                    <a:pt x="718791" y="1875928"/>
                    <a:pt x="684859" y="1875928"/>
                  </a:cubicBezTo>
                  <a:lnTo>
                    <a:pt x="127941" y="1875928"/>
                  </a:lnTo>
                  <a:cubicBezTo>
                    <a:pt x="94009" y="1875928"/>
                    <a:pt x="61467" y="1862449"/>
                    <a:pt x="37473" y="1838455"/>
                  </a:cubicBezTo>
                  <a:cubicBezTo>
                    <a:pt x="13479" y="1814462"/>
                    <a:pt x="0" y="1781920"/>
                    <a:pt x="0" y="1747988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solidFill>
              <a:srgbClr val="FB8500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812800" cy="19140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979445" y="4176142"/>
            <a:ext cx="15069431" cy="2089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Data includes </a:t>
            </a:r>
            <a:r>
              <a:rPr lang="en-US" sz="3999">
                <a:solidFill>
                  <a:srgbClr val="FFBC00"/>
                </a:solidFill>
                <a:latin typeface="Canva Sans"/>
                <a:ea typeface="Canva Sans"/>
                <a:cs typeface="Canva Sans"/>
                <a:sym typeface="Canva Sans"/>
              </a:rPr>
              <a:t>demographics</a:t>
            </a:r>
            <a:r>
              <a:rPr lang="en-US" sz="39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, </a:t>
            </a:r>
            <a:r>
              <a:rPr lang="en-US" sz="3999">
                <a:solidFill>
                  <a:srgbClr val="FFBC00"/>
                </a:solidFill>
                <a:latin typeface="Canva Sans"/>
                <a:ea typeface="Canva Sans"/>
                <a:cs typeface="Canva Sans"/>
                <a:sym typeface="Canva Sans"/>
              </a:rPr>
              <a:t>purchase behavior</a:t>
            </a:r>
            <a:r>
              <a:rPr lang="en-US" sz="39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, and </a:t>
            </a:r>
            <a:r>
              <a:rPr lang="en-US" sz="3999">
                <a:solidFill>
                  <a:srgbClr val="FFBC00"/>
                </a:solidFill>
                <a:latin typeface="Canva Sans"/>
                <a:ea typeface="Canva Sans"/>
                <a:cs typeface="Canva Sans"/>
                <a:sym typeface="Canva Sans"/>
              </a:rPr>
              <a:t>marketing metrics</a:t>
            </a:r>
            <a:r>
              <a:rPr lang="en-US" sz="39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, requiring data cleaning and preprocessing before analysis.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10547" y="2247276"/>
            <a:ext cx="5673938" cy="1028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  <a:spcBef>
                <a:spcPct val="0"/>
              </a:spcBef>
            </a:pPr>
            <a:r>
              <a:rPr lang="en-US" b="true" sz="6000">
                <a:solidFill>
                  <a:srgbClr val="FB85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Data Overview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979445" y="6588587"/>
            <a:ext cx="15069431" cy="2089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The dataset supports </a:t>
            </a:r>
            <a:r>
              <a:rPr lang="en-US" sz="3999">
                <a:solidFill>
                  <a:srgbClr val="FFBC00"/>
                </a:solidFill>
                <a:latin typeface="Canva Sans"/>
                <a:ea typeface="Canva Sans"/>
                <a:cs typeface="Canva Sans"/>
                <a:sym typeface="Canva Sans"/>
              </a:rPr>
              <a:t>EDA</a:t>
            </a:r>
            <a:r>
              <a:rPr lang="en-US" sz="39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, and </a:t>
            </a:r>
            <a:r>
              <a:rPr lang="en-US" sz="3999">
                <a:solidFill>
                  <a:srgbClr val="FFBC00"/>
                </a:solidFill>
                <a:latin typeface="Canva Sans"/>
                <a:ea typeface="Canva Sans"/>
                <a:cs typeface="Canva Sans"/>
                <a:sym typeface="Canva Sans"/>
              </a:rPr>
              <a:t>correlation analysis </a:t>
            </a:r>
            <a:r>
              <a:rPr lang="en-US" sz="39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for </a:t>
            </a:r>
            <a:r>
              <a:rPr lang="en-US" sz="3999">
                <a:solidFill>
                  <a:srgbClr val="FB8500"/>
                </a:solidFill>
                <a:latin typeface="Canva Sans"/>
                <a:ea typeface="Canva Sans"/>
                <a:cs typeface="Canva Sans"/>
                <a:sym typeface="Canva Sans"/>
              </a:rPr>
              <a:t>machine learning modeling</a:t>
            </a:r>
            <a:r>
              <a:rPr lang="en-US" sz="39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to identify factors influencing </a:t>
            </a:r>
            <a:r>
              <a:rPr lang="en-US" sz="3999">
                <a:solidFill>
                  <a:srgbClr val="FFBC00"/>
                </a:solidFill>
                <a:latin typeface="Canva Sans"/>
                <a:ea typeface="Canva Sans"/>
                <a:cs typeface="Canva Sans"/>
                <a:sym typeface="Canva Sans"/>
              </a:rPr>
              <a:t>product purchases amounts</a:t>
            </a:r>
            <a:r>
              <a:rPr lang="en-US" sz="39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.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028700" y="4252342"/>
            <a:ext cx="691064" cy="691064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FFDB4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165100"/>
              <a:ext cx="711200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028700" y="6664787"/>
            <a:ext cx="691064" cy="691064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FFDB4F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165100"/>
              <a:ext cx="711200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DAGfVL8Kfp4</dc:identifier>
  <dcterms:modified xsi:type="dcterms:W3CDTF">2011-08-01T06:04:30Z</dcterms:modified>
  <cp:revision>1</cp:revision>
  <dc:title>Presentation</dc:title>
</cp:coreProperties>
</file>